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62" d="100"/>
          <a:sy n="62" d="100"/>
        </p:scale>
        <p:origin x="6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9F0E-97C1-415E-AEAD-31CE9567D19D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FE33-4DAD-40FB-B060-7732551648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0633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9F0E-97C1-415E-AEAD-31CE9567D19D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FE33-4DAD-40FB-B060-7732551648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7328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9F0E-97C1-415E-AEAD-31CE9567D19D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FE33-4DAD-40FB-B060-7732551648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670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9F0E-97C1-415E-AEAD-31CE9567D19D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FE33-4DAD-40FB-B060-7732551648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221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9F0E-97C1-415E-AEAD-31CE9567D19D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FE33-4DAD-40FB-B060-7732551648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1389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9F0E-97C1-415E-AEAD-31CE9567D19D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FE33-4DAD-40FB-B060-7732551648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4924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9F0E-97C1-415E-AEAD-31CE9567D19D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FE33-4DAD-40FB-B060-7732551648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8598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9F0E-97C1-415E-AEAD-31CE9567D19D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FE33-4DAD-40FB-B060-7732551648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1925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9F0E-97C1-415E-AEAD-31CE9567D19D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FE33-4DAD-40FB-B060-7732551648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4088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9F0E-97C1-415E-AEAD-31CE9567D19D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FE33-4DAD-40FB-B060-7732551648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494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9F0E-97C1-415E-AEAD-31CE9567D19D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FE33-4DAD-40FB-B060-7732551648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87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C9F0E-97C1-415E-AEAD-31CE9567D19D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BFE33-4DAD-40FB-B060-7732551648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0792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95373"/>
          </a:xfrm>
        </p:spPr>
        <p:txBody>
          <a:bodyPr>
            <a:normAutofit/>
          </a:bodyPr>
          <a:lstStyle/>
          <a:p>
            <a:r>
              <a:rPr lang="en-GB" sz="2800" i="1" dirty="0"/>
              <a:t>Gestalt Therapy: Excitement and Growth in the Human Personality</a:t>
            </a:r>
            <a:r>
              <a:rPr lang="en-GB" sz="2800" dirty="0"/>
              <a:t> (F. </a:t>
            </a:r>
            <a:r>
              <a:rPr lang="en-GB" sz="2800" dirty="0" err="1"/>
              <a:t>Peris</a:t>
            </a:r>
            <a:r>
              <a:rPr lang="en-GB" sz="2800" dirty="0"/>
              <a:t>, R. </a:t>
            </a:r>
            <a:r>
              <a:rPr lang="en-GB" sz="2800" dirty="0" err="1"/>
              <a:t>Hefferline</a:t>
            </a:r>
            <a:r>
              <a:rPr lang="en-GB" sz="2800" dirty="0"/>
              <a:t>, and P. Goodman. </a:t>
            </a:r>
            <a:r>
              <a:rPr lang="it-IT" sz="2800" dirty="0"/>
              <a:t>New York: Julian Press, 1951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417736"/>
            <a:ext cx="9144000" cy="4277532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“</a:t>
            </a:r>
            <a:r>
              <a:rPr lang="it-IT" i="1" dirty="0"/>
              <a:t>Abbiamo avuto in comune uno scopo: sviluppare una teoria e un metodo che estendessero i limiti e le possibilità d'applicazione della psicoterapia</a:t>
            </a:r>
            <a:r>
              <a:rPr lang="it-IT" dirty="0"/>
              <a:t>”. </a:t>
            </a:r>
            <a:endParaRPr lang="it-IT" dirty="0" smtClean="0"/>
          </a:p>
          <a:p>
            <a:r>
              <a:rPr lang="it-IT" dirty="0" smtClean="0"/>
              <a:t>I postulati </a:t>
            </a:r>
            <a:r>
              <a:rPr lang="it-IT" dirty="0"/>
              <a:t>enunciati da </a:t>
            </a:r>
            <a:r>
              <a:rPr lang="it-IT" dirty="0" err="1"/>
              <a:t>Perls</a:t>
            </a:r>
            <a:r>
              <a:rPr lang="it-IT" dirty="0"/>
              <a:t> e </a:t>
            </a:r>
            <a:r>
              <a:rPr lang="it-IT" dirty="0" err="1"/>
              <a:t>Goodman</a:t>
            </a:r>
            <a:r>
              <a:rPr lang="it-IT" dirty="0"/>
              <a:t> che in sintesi sono:</a:t>
            </a:r>
          </a:p>
          <a:p>
            <a:r>
              <a:rPr lang="it-IT" i="1" dirty="0"/>
              <a:t>“Contatto, il lavoro che si traduce in assimilazione e crescita, consiste nel formarsi di una figura di interesse che spicca sullo sfondo o contesto della relazione organismo/ambiente”</a:t>
            </a:r>
            <a:r>
              <a:rPr lang="it-IT" dirty="0"/>
              <a:t> (1951) da cui deriva che </a:t>
            </a:r>
            <a:r>
              <a:rPr lang="it-IT" i="1" dirty="0"/>
              <a:t>“Il fine ultimo del trattamento può essere formulato nei seguenti termini: dobbiamo raggiungere il livello di integrazione in grado di facilitare il suo stesso sviluppo</a:t>
            </a:r>
            <a:r>
              <a:rPr lang="it-IT" dirty="0"/>
              <a:t>” (</a:t>
            </a:r>
            <a:r>
              <a:rPr lang="it-IT" dirty="0" err="1"/>
              <a:t>Perls</a:t>
            </a:r>
            <a:r>
              <a:rPr lang="it-IT" dirty="0"/>
              <a:t>, 1948, p. 12).</a:t>
            </a:r>
          </a:p>
          <a:p>
            <a:r>
              <a:rPr lang="it-IT" i="1" dirty="0"/>
              <a:t>“Il fine della </a:t>
            </a:r>
            <a:r>
              <a:rPr lang="it-IT" i="1" dirty="0" err="1"/>
              <a:t>terapèia</a:t>
            </a:r>
            <a:r>
              <a:rPr lang="it-IT" i="1" dirty="0"/>
              <a:t> della Gestalt è la maturazione</a:t>
            </a:r>
            <a:r>
              <a:rPr lang="it-IT" dirty="0"/>
              <a:t>” che </a:t>
            </a:r>
            <a:r>
              <a:rPr lang="it-IT" dirty="0" err="1"/>
              <a:t>Perls</a:t>
            </a:r>
            <a:r>
              <a:rPr lang="it-IT" dirty="0"/>
              <a:t> definisce come </a:t>
            </a:r>
            <a:r>
              <a:rPr lang="it-IT" i="1" dirty="0"/>
              <a:t>“il passaggio dal sostegno ambientale all’autosostegno”</a:t>
            </a:r>
            <a:r>
              <a:rPr lang="it-IT" dirty="0"/>
              <a:t> (1965). L’autosostegno, a sua volta, “</a:t>
            </a:r>
            <a:r>
              <a:rPr lang="it-IT" i="1" dirty="0"/>
              <a:t>implica il contatto con altre persone. Il contatto continuo (confluenza) o l’assenza di contatto (ritiro) risultano contrari al raggiungimento del fine</a:t>
            </a:r>
            <a:r>
              <a:rPr lang="it-IT" dirty="0"/>
              <a:t>” (</a:t>
            </a:r>
            <a:r>
              <a:rPr lang="it-IT" dirty="0" err="1"/>
              <a:t>Perls</a:t>
            </a:r>
            <a:r>
              <a:rPr lang="it-IT" dirty="0"/>
              <a:t>, 1947). L’autosostegno implica quindi una situazione di contatto efficace nel campo organismo/ambiente.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7839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/>
              <a:t>La prospettiva di uno sperimentalismo </a:t>
            </a:r>
            <a:r>
              <a:rPr lang="it-IT" b="1" i="1" dirty="0" err="1"/>
              <a:t>ateorico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Il manoscritto, che doveva essere pubblicato nel 1971, spari in un negozio di fotocopie e comparve poi, solo in parte, come </a:t>
            </a:r>
            <a:r>
              <a:rPr lang="it-IT" i="1" dirty="0"/>
              <a:t>The </a:t>
            </a:r>
            <a:r>
              <a:rPr lang="it-IT" i="1" dirty="0" err="1"/>
              <a:t>Thechniques</a:t>
            </a:r>
            <a:r>
              <a:rPr lang="it-IT" i="1" dirty="0"/>
              <a:t> of Gestalt </a:t>
            </a:r>
            <a:r>
              <a:rPr lang="it-IT" i="1" dirty="0" err="1"/>
              <a:t>Therapy</a:t>
            </a:r>
            <a:r>
              <a:rPr lang="it-IT" dirty="0"/>
              <a:t> (SAT Press). Venne successivamente ripreso come monografia del </a:t>
            </a:r>
            <a:r>
              <a:rPr lang="it-IT" i="1" dirty="0"/>
              <a:t>Gestalt </a:t>
            </a:r>
            <a:r>
              <a:rPr lang="it-IT" i="1" dirty="0" err="1"/>
              <a:t>Jurnal</a:t>
            </a:r>
            <a:r>
              <a:rPr lang="it-IT" dirty="0"/>
              <a:t> nel 1980 ed, in parte, come </a:t>
            </a:r>
            <a:r>
              <a:rPr lang="it-IT" i="1" dirty="0"/>
              <a:t>Tecniche espressive</a:t>
            </a:r>
            <a:r>
              <a:rPr lang="it-IT" dirty="0"/>
              <a:t> nell’ </a:t>
            </a:r>
            <a:r>
              <a:rPr lang="it-IT" i="1" dirty="0" err="1"/>
              <a:t>Handbook</a:t>
            </a:r>
            <a:r>
              <a:rPr lang="it-IT" i="1" dirty="0"/>
              <a:t> of Gestalt </a:t>
            </a:r>
            <a:r>
              <a:rPr lang="it-IT" i="1" dirty="0" err="1"/>
              <a:t>Therapy</a:t>
            </a:r>
            <a:r>
              <a:rPr lang="it-IT" dirty="0"/>
              <a:t> a cura di C. </a:t>
            </a:r>
            <a:r>
              <a:rPr lang="it-IT" dirty="0" err="1"/>
              <a:t>Hatcher</a:t>
            </a:r>
            <a:r>
              <a:rPr lang="it-IT" dirty="0"/>
              <a:t> e P. </a:t>
            </a:r>
            <a:r>
              <a:rPr lang="it-IT" dirty="0" err="1"/>
              <a:t>Himelstein</a:t>
            </a:r>
            <a:r>
              <a:rPr lang="it-IT" dirty="0"/>
              <a:t>. Tradotto in italiano come </a:t>
            </a:r>
            <a:r>
              <a:rPr lang="it-IT" i="1" dirty="0"/>
              <a:t>Teoria della tecnica Gestalt </a:t>
            </a:r>
            <a:r>
              <a:rPr lang="it-IT" dirty="0"/>
              <a:t>(</a:t>
            </a:r>
            <a:r>
              <a:rPr lang="it-IT" dirty="0" err="1"/>
              <a:t>Melusina</a:t>
            </a:r>
            <a:r>
              <a:rPr lang="it-IT" dirty="0"/>
              <a:t>, 1989) e in spagnolo come </a:t>
            </a:r>
            <a:r>
              <a:rPr lang="it-IT" i="1" dirty="0" err="1"/>
              <a:t>Vieja</a:t>
            </a:r>
            <a:r>
              <a:rPr lang="it-IT" i="1" dirty="0"/>
              <a:t> y Novissima Gestalt</a:t>
            </a:r>
            <a:r>
              <a:rPr lang="it-IT" dirty="0"/>
              <a:t> (</a:t>
            </a:r>
            <a:r>
              <a:rPr lang="it-IT" dirty="0" err="1"/>
              <a:t>Cuatro</a:t>
            </a:r>
            <a:r>
              <a:rPr lang="it-IT" dirty="0"/>
              <a:t> </a:t>
            </a:r>
            <a:r>
              <a:rPr lang="it-IT" dirty="0" err="1"/>
              <a:t>Vientos</a:t>
            </a:r>
            <a:r>
              <a:rPr lang="it-IT" dirty="0"/>
              <a:t>, 1994) usci finalmente come </a:t>
            </a:r>
            <a:r>
              <a:rPr lang="it-IT" i="1" dirty="0"/>
              <a:t>Gestalt </a:t>
            </a:r>
            <a:r>
              <a:rPr lang="it-IT" i="1" dirty="0" err="1"/>
              <a:t>Therapy</a:t>
            </a:r>
            <a:r>
              <a:rPr lang="it-IT" i="1" dirty="0"/>
              <a:t>. The </a:t>
            </a:r>
            <a:r>
              <a:rPr lang="it-IT" i="1" dirty="0" err="1"/>
              <a:t>Attitude</a:t>
            </a:r>
            <a:r>
              <a:rPr lang="it-IT" i="1" dirty="0"/>
              <a:t> &amp; </a:t>
            </a:r>
            <a:r>
              <a:rPr lang="it-IT" i="1" dirty="0" err="1"/>
              <a:t>Practice</a:t>
            </a:r>
            <a:r>
              <a:rPr lang="it-IT" i="1" dirty="0"/>
              <a:t> of an </a:t>
            </a:r>
            <a:r>
              <a:rPr lang="it-IT" i="1" dirty="0" err="1"/>
              <a:t>Atheorethical</a:t>
            </a:r>
            <a:r>
              <a:rPr lang="it-IT" i="1" dirty="0"/>
              <a:t> </a:t>
            </a:r>
            <a:r>
              <a:rPr lang="it-IT" i="1" dirty="0" err="1"/>
              <a:t>Experiencialism</a:t>
            </a:r>
            <a:r>
              <a:rPr lang="it-IT" dirty="0"/>
              <a:t> (</a:t>
            </a:r>
            <a:r>
              <a:rPr lang="it-IT" dirty="0" err="1"/>
              <a:t>Gateways</a:t>
            </a:r>
            <a:r>
              <a:rPr lang="it-IT" dirty="0"/>
              <a:t> </a:t>
            </a:r>
            <a:r>
              <a:rPr lang="it-IT" dirty="0" err="1"/>
              <a:t>Publ</a:t>
            </a:r>
            <a:r>
              <a:rPr lang="it-IT" dirty="0"/>
              <a:t>. 1993). </a:t>
            </a:r>
          </a:p>
        </p:txBody>
      </p:sp>
    </p:spTree>
    <p:extLst>
      <p:ext uri="{BB962C8B-B14F-4D97-AF65-F5344CB8AC3E}">
        <p14:creationId xmlns:p14="http://schemas.microsoft.com/office/powerpoint/2010/main" val="646713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/>
              <a:t>Ovvero per una teoria della tecnica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Posto in questi termini, “</a:t>
            </a:r>
            <a:r>
              <a:rPr lang="it-IT" i="1" dirty="0"/>
              <a:t>è chiaro come la scelta di “attitudine” piuttosto che di “teoria” sia essenziale riguardo a questo tema</a:t>
            </a:r>
            <a:r>
              <a:rPr lang="it-IT" dirty="0"/>
              <a:t>”</a:t>
            </a:r>
            <a:r>
              <a:rPr lang="it-IT" i="1" dirty="0"/>
              <a:t>, </a:t>
            </a:r>
            <a:r>
              <a:rPr lang="it-IT" dirty="0"/>
              <a:t>come ricorda Abraham </a:t>
            </a:r>
            <a:r>
              <a:rPr lang="it-IT" dirty="0" err="1"/>
              <a:t>Levitsky</a:t>
            </a:r>
            <a:r>
              <a:rPr lang="it-IT" dirty="0"/>
              <a:t> nel prologo all’ultima edizione del libro. Esplicitamente, ancora, Claudio sottolinea nella sua introduzione come “</a:t>
            </a:r>
            <a:r>
              <a:rPr lang="it-IT" i="1" dirty="0"/>
              <a:t>mi sono deliberatamente trattenuto dal chiamare il mio primo libro </a:t>
            </a:r>
            <a:r>
              <a:rPr lang="it-IT" dirty="0"/>
              <a:t>Teoria e Pratica della Gestalt </a:t>
            </a:r>
            <a:r>
              <a:rPr lang="it-IT" dirty="0" err="1"/>
              <a:t>Therapy</a:t>
            </a:r>
            <a:r>
              <a:rPr lang="it-IT" i="1" dirty="0"/>
              <a:t>. </a:t>
            </a:r>
            <a:r>
              <a:rPr lang="en-GB" i="1" dirty="0"/>
              <a:t>La </a:t>
            </a:r>
            <a:r>
              <a:rPr lang="en-GB" i="1" dirty="0" err="1"/>
              <a:t>scelta</a:t>
            </a:r>
            <a:r>
              <a:rPr lang="en-GB" i="1" dirty="0"/>
              <a:t>, </a:t>
            </a:r>
            <a:r>
              <a:rPr lang="en-GB" i="1" dirty="0" err="1"/>
              <a:t>invece</a:t>
            </a:r>
            <a:r>
              <a:rPr lang="en-GB" i="1" dirty="0"/>
              <a:t>, di </a:t>
            </a:r>
            <a:r>
              <a:rPr lang="en-GB" dirty="0"/>
              <a:t>Gestalt Therapy. </a:t>
            </a:r>
            <a:r>
              <a:rPr lang="it-IT" dirty="0"/>
              <a:t>L’atteggiamento e la pratica</a:t>
            </a:r>
            <a:r>
              <a:rPr lang="it-IT" i="1" dirty="0"/>
              <a:t> riflette implicitamente la mia visione secondo cui la terapia della gestalt non è nata dall’applicazione di un corpus teorico (che potrebbe essere definito come le sue fondamenta) ma è piuttosto, uno specifico modo di essere-nel-mondo</a:t>
            </a:r>
            <a:r>
              <a:rPr lang="it-IT" dirty="0"/>
              <a:t>” </a:t>
            </a:r>
          </a:p>
        </p:txBody>
      </p:sp>
    </p:spTree>
    <p:extLst>
      <p:ext uri="{BB962C8B-B14F-4D97-AF65-F5344CB8AC3E}">
        <p14:creationId xmlns:p14="http://schemas.microsoft.com/office/powerpoint/2010/main" val="3420029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/>
              <a:t>A proposito della bibbia della Gestalt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Il fulcro del dibattito sulla teoria nella Gestalt si impernia in particolare su quello che viene comunemente indicato come il fondamento della costruzione teorica della Gestalt: la cosiddetta </a:t>
            </a:r>
            <a:r>
              <a:rPr lang="it-IT" i="1" dirty="0"/>
              <a:t>Teoria del sé </a:t>
            </a:r>
            <a:r>
              <a:rPr lang="it-IT" dirty="0"/>
              <a:t>considerata, a seconda dei diversi gestaltisti, colonna portante della Gestalt terapia (S. Ginger) o</a:t>
            </a:r>
            <a:r>
              <a:rPr lang="it-IT" i="1" dirty="0"/>
              <a:t> </a:t>
            </a:r>
            <a:r>
              <a:rPr lang="it-IT" dirty="0"/>
              <a:t>costruzione teorica innecessaria e adottata prioritariamente a fini strategici per ottenere credito in ambito </a:t>
            </a:r>
            <a:r>
              <a:rPr lang="it-IT" dirty="0" smtClean="0"/>
              <a:t>scientifico. </a:t>
            </a:r>
            <a:r>
              <a:rPr lang="it-IT" dirty="0"/>
              <a:t>La intrinseca ambivalenza circa tale quesito si radica nella sua stessa storia. Il capitolo che presenta questo tema nella </a:t>
            </a:r>
            <a:r>
              <a:rPr lang="it-IT" i="1" dirty="0"/>
              <a:t>bibbia della Gestalt</a:t>
            </a:r>
            <a:r>
              <a:rPr lang="it-IT" dirty="0"/>
              <a:t> (</a:t>
            </a:r>
            <a:r>
              <a:rPr lang="it-IT" i="1" dirty="0"/>
              <a:t>Gestalt </a:t>
            </a:r>
            <a:r>
              <a:rPr lang="it-IT" i="1" dirty="0" err="1"/>
              <a:t>Therapy</a:t>
            </a:r>
            <a:r>
              <a:rPr lang="it-IT" i="1" dirty="0"/>
              <a:t>: </a:t>
            </a:r>
            <a:r>
              <a:rPr lang="it-IT" i="1" dirty="0" err="1"/>
              <a:t>excitement</a:t>
            </a:r>
            <a:r>
              <a:rPr lang="it-IT" i="1" dirty="0"/>
              <a:t> and </a:t>
            </a:r>
            <a:r>
              <a:rPr lang="it-IT" i="1" dirty="0" err="1"/>
              <a:t>growth</a:t>
            </a:r>
            <a:r>
              <a:rPr lang="it-IT" i="1" dirty="0"/>
              <a:t> in human personalità del 1952</a:t>
            </a:r>
            <a:r>
              <a:rPr lang="it-IT" dirty="0"/>
              <a:t>) venne infatti “</a:t>
            </a:r>
            <a:r>
              <a:rPr lang="it-IT" i="1" dirty="0"/>
              <a:t>sviluppato ed elaborato da Paul </a:t>
            </a:r>
            <a:r>
              <a:rPr lang="it-IT" i="1" dirty="0" err="1"/>
              <a:t>Goodman</a:t>
            </a:r>
            <a:r>
              <a:rPr lang="it-IT" dirty="0"/>
              <a:t>” riconosce </a:t>
            </a:r>
            <a:r>
              <a:rPr lang="it-IT" dirty="0" err="1"/>
              <a:t>Perls</a:t>
            </a:r>
            <a:r>
              <a:rPr lang="it-IT" dirty="0"/>
              <a:t> (in </a:t>
            </a:r>
            <a:r>
              <a:rPr lang="it-IT" i="1" dirty="0" err="1"/>
              <a:t>In</a:t>
            </a:r>
            <a:r>
              <a:rPr lang="it-IT" i="1" dirty="0"/>
              <a:t> and Out the Garbage </a:t>
            </a:r>
            <a:r>
              <a:rPr lang="it-IT" i="1" dirty="0" err="1"/>
              <a:t>Pail</a:t>
            </a:r>
            <a:r>
              <a:rPr lang="it-IT" dirty="0"/>
              <a:t> del 1969) che tuttavia ebbe a riappropriarsi dell’originalità del contributo alla fine della sua parabola di vita e professione definendo quindi la sua non-estraneità al tentativo di codifica teoretica che vi viene presentato chiarendo nella stessa occasione come</a:t>
            </a:r>
            <a:r>
              <a:rPr lang="it-IT" i="1" dirty="0"/>
              <a:t> “La terapia della Gestalt giunge adesso alla sua maturità, benché io abbia scritto il manoscritto originario circa vent'anni fa”. </a:t>
            </a:r>
            <a:endParaRPr lang="it-IT" dirty="0" smtClean="0">
              <a:effectLst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0299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18393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635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Gestalt Therapy: Excitement and Growth in the Human Personality (F. Peris, R. Hefferline, and P. Goodman. New York: Julian Press, 1951</vt:lpstr>
      <vt:lpstr>La prospettiva di uno sperimentalismo ateorico </vt:lpstr>
      <vt:lpstr>Ovvero per una teoria della tecnica</vt:lpstr>
      <vt:lpstr>A proposito della bibbia della Gestalt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Gestalt Therapy: Excitement and Growth in the Human Personality (F. Peris, R. Hefferline, and P. Goodman. New York: Julian Press, 1951</dc:title>
  <dc:creator>Utenti</dc:creator>
  <cp:lastModifiedBy>Utenti</cp:lastModifiedBy>
  <cp:revision>2</cp:revision>
  <dcterms:created xsi:type="dcterms:W3CDTF">2016-03-10T15:08:24Z</dcterms:created>
  <dcterms:modified xsi:type="dcterms:W3CDTF">2016-03-10T15:12:18Z</dcterms:modified>
</cp:coreProperties>
</file>