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59" r:id="rId3"/>
    <p:sldId id="258" r:id="rId4"/>
    <p:sldId id="259" r:id="rId5"/>
    <p:sldId id="260"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 id="320" r:id="rId64"/>
    <p:sldId id="321" r:id="rId65"/>
    <p:sldId id="322" r:id="rId66"/>
    <p:sldId id="323" r:id="rId67"/>
    <p:sldId id="324" r:id="rId68"/>
    <p:sldId id="325" r:id="rId69"/>
    <p:sldId id="326" r:id="rId70"/>
    <p:sldId id="327" r:id="rId71"/>
    <p:sldId id="328" r:id="rId72"/>
    <p:sldId id="329" r:id="rId73"/>
    <p:sldId id="330" r:id="rId74"/>
    <p:sldId id="331" r:id="rId75"/>
    <p:sldId id="332" r:id="rId76"/>
    <p:sldId id="333" r:id="rId77"/>
    <p:sldId id="334" r:id="rId78"/>
    <p:sldId id="335" r:id="rId79"/>
    <p:sldId id="336" r:id="rId80"/>
    <p:sldId id="337" r:id="rId81"/>
    <p:sldId id="338" r:id="rId82"/>
    <p:sldId id="339" r:id="rId83"/>
    <p:sldId id="340" r:id="rId84"/>
    <p:sldId id="341" r:id="rId85"/>
    <p:sldId id="342" r:id="rId86"/>
    <p:sldId id="343" r:id="rId87"/>
    <p:sldId id="344" r:id="rId88"/>
    <p:sldId id="345" r:id="rId89"/>
    <p:sldId id="346" r:id="rId90"/>
    <p:sldId id="347" r:id="rId91"/>
    <p:sldId id="348" r:id="rId92"/>
    <p:sldId id="349" r:id="rId93"/>
    <p:sldId id="350" r:id="rId94"/>
    <p:sldId id="353" r:id="rId95"/>
    <p:sldId id="354" r:id="rId96"/>
    <p:sldId id="355" r:id="rId97"/>
    <p:sldId id="357" r:id="rId98"/>
    <p:sldId id="358" r:id="rId99"/>
    <p:sldId id="351" r:id="rId100"/>
    <p:sldId id="356" r:id="rId101"/>
    <p:sldId id="352" r:id="rId102"/>
    <p:sldId id="360" r:id="rId10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4" autoAdjust="0"/>
    <p:restoredTop sz="94660"/>
  </p:normalViewPr>
  <p:slideViewPr>
    <p:cSldViewPr snapToGrid="0">
      <p:cViewPr varScale="1">
        <p:scale>
          <a:sx n="47" d="100"/>
          <a:sy n="47" d="100"/>
        </p:scale>
        <p:origin x="72"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tableStyles" Target="tableStyle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5961922C-35CB-48F2-8D50-65F64CC5834B}" type="datetimeFigureOut">
              <a:rPr lang="it-IT" smtClean="0"/>
              <a:t>19/11/2016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D792D3B-3213-4AD7-AA86-810DD07DDAE4}" type="slidenum">
              <a:rPr lang="it-IT" smtClean="0"/>
              <a:t>‹N›</a:t>
            </a:fld>
            <a:endParaRPr lang="it-IT"/>
          </a:p>
        </p:txBody>
      </p:sp>
    </p:spTree>
    <p:extLst>
      <p:ext uri="{BB962C8B-B14F-4D97-AF65-F5344CB8AC3E}">
        <p14:creationId xmlns:p14="http://schemas.microsoft.com/office/powerpoint/2010/main" val="727732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961922C-35CB-48F2-8D50-65F64CC5834B}" type="datetimeFigureOut">
              <a:rPr lang="it-IT" smtClean="0"/>
              <a:t>19/11/2016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D792D3B-3213-4AD7-AA86-810DD07DDAE4}" type="slidenum">
              <a:rPr lang="it-IT" smtClean="0"/>
              <a:t>‹N›</a:t>
            </a:fld>
            <a:endParaRPr lang="it-IT"/>
          </a:p>
        </p:txBody>
      </p:sp>
    </p:spTree>
    <p:extLst>
      <p:ext uri="{BB962C8B-B14F-4D97-AF65-F5344CB8AC3E}">
        <p14:creationId xmlns:p14="http://schemas.microsoft.com/office/powerpoint/2010/main" val="2108785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961922C-35CB-48F2-8D50-65F64CC5834B}" type="datetimeFigureOut">
              <a:rPr lang="it-IT" smtClean="0"/>
              <a:t>19/11/2016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D792D3B-3213-4AD7-AA86-810DD07DDAE4}" type="slidenum">
              <a:rPr lang="it-IT" smtClean="0"/>
              <a:t>‹N›</a:t>
            </a:fld>
            <a:endParaRPr lang="it-IT"/>
          </a:p>
        </p:txBody>
      </p:sp>
    </p:spTree>
    <p:extLst>
      <p:ext uri="{BB962C8B-B14F-4D97-AF65-F5344CB8AC3E}">
        <p14:creationId xmlns:p14="http://schemas.microsoft.com/office/powerpoint/2010/main" val="3659237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961922C-35CB-48F2-8D50-65F64CC5834B}" type="datetimeFigureOut">
              <a:rPr lang="it-IT" smtClean="0"/>
              <a:t>19/11/2016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D792D3B-3213-4AD7-AA86-810DD07DDAE4}" type="slidenum">
              <a:rPr lang="it-IT" smtClean="0"/>
              <a:t>‹N›</a:t>
            </a:fld>
            <a:endParaRPr lang="it-IT"/>
          </a:p>
        </p:txBody>
      </p:sp>
    </p:spTree>
    <p:extLst>
      <p:ext uri="{BB962C8B-B14F-4D97-AF65-F5344CB8AC3E}">
        <p14:creationId xmlns:p14="http://schemas.microsoft.com/office/powerpoint/2010/main" val="3652923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5961922C-35CB-48F2-8D50-65F64CC5834B}" type="datetimeFigureOut">
              <a:rPr lang="it-IT" smtClean="0"/>
              <a:t>19/11/2016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D792D3B-3213-4AD7-AA86-810DD07DDAE4}" type="slidenum">
              <a:rPr lang="it-IT" smtClean="0"/>
              <a:t>‹N›</a:t>
            </a:fld>
            <a:endParaRPr lang="it-IT"/>
          </a:p>
        </p:txBody>
      </p:sp>
    </p:spTree>
    <p:extLst>
      <p:ext uri="{BB962C8B-B14F-4D97-AF65-F5344CB8AC3E}">
        <p14:creationId xmlns:p14="http://schemas.microsoft.com/office/powerpoint/2010/main" val="1263830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5961922C-35CB-48F2-8D50-65F64CC5834B}" type="datetimeFigureOut">
              <a:rPr lang="it-IT" smtClean="0"/>
              <a:t>19/11/2016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D792D3B-3213-4AD7-AA86-810DD07DDAE4}" type="slidenum">
              <a:rPr lang="it-IT" smtClean="0"/>
              <a:t>‹N›</a:t>
            </a:fld>
            <a:endParaRPr lang="it-IT"/>
          </a:p>
        </p:txBody>
      </p:sp>
    </p:spTree>
    <p:extLst>
      <p:ext uri="{BB962C8B-B14F-4D97-AF65-F5344CB8AC3E}">
        <p14:creationId xmlns:p14="http://schemas.microsoft.com/office/powerpoint/2010/main" val="2602262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5961922C-35CB-48F2-8D50-65F64CC5834B}" type="datetimeFigureOut">
              <a:rPr lang="it-IT" smtClean="0"/>
              <a:t>19/11/2016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9D792D3B-3213-4AD7-AA86-810DD07DDAE4}" type="slidenum">
              <a:rPr lang="it-IT" smtClean="0"/>
              <a:t>‹N›</a:t>
            </a:fld>
            <a:endParaRPr lang="it-IT"/>
          </a:p>
        </p:txBody>
      </p:sp>
    </p:spTree>
    <p:extLst>
      <p:ext uri="{BB962C8B-B14F-4D97-AF65-F5344CB8AC3E}">
        <p14:creationId xmlns:p14="http://schemas.microsoft.com/office/powerpoint/2010/main" val="353317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5961922C-35CB-48F2-8D50-65F64CC5834B}" type="datetimeFigureOut">
              <a:rPr lang="it-IT" smtClean="0"/>
              <a:t>19/11/2016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9D792D3B-3213-4AD7-AA86-810DD07DDAE4}" type="slidenum">
              <a:rPr lang="it-IT" smtClean="0"/>
              <a:t>‹N›</a:t>
            </a:fld>
            <a:endParaRPr lang="it-IT"/>
          </a:p>
        </p:txBody>
      </p:sp>
    </p:spTree>
    <p:extLst>
      <p:ext uri="{BB962C8B-B14F-4D97-AF65-F5344CB8AC3E}">
        <p14:creationId xmlns:p14="http://schemas.microsoft.com/office/powerpoint/2010/main" val="3158420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961922C-35CB-48F2-8D50-65F64CC5834B}" type="datetimeFigureOut">
              <a:rPr lang="it-IT" smtClean="0"/>
              <a:t>19/11/2016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9D792D3B-3213-4AD7-AA86-810DD07DDAE4}" type="slidenum">
              <a:rPr lang="it-IT" smtClean="0"/>
              <a:t>‹N›</a:t>
            </a:fld>
            <a:endParaRPr lang="it-IT"/>
          </a:p>
        </p:txBody>
      </p:sp>
    </p:spTree>
    <p:extLst>
      <p:ext uri="{BB962C8B-B14F-4D97-AF65-F5344CB8AC3E}">
        <p14:creationId xmlns:p14="http://schemas.microsoft.com/office/powerpoint/2010/main" val="10817593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5961922C-35CB-48F2-8D50-65F64CC5834B}" type="datetimeFigureOut">
              <a:rPr lang="it-IT" smtClean="0"/>
              <a:t>19/11/2016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D792D3B-3213-4AD7-AA86-810DD07DDAE4}" type="slidenum">
              <a:rPr lang="it-IT" smtClean="0"/>
              <a:t>‹N›</a:t>
            </a:fld>
            <a:endParaRPr lang="it-IT"/>
          </a:p>
        </p:txBody>
      </p:sp>
    </p:spTree>
    <p:extLst>
      <p:ext uri="{BB962C8B-B14F-4D97-AF65-F5344CB8AC3E}">
        <p14:creationId xmlns:p14="http://schemas.microsoft.com/office/powerpoint/2010/main" val="1476402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5961922C-35CB-48F2-8D50-65F64CC5834B}" type="datetimeFigureOut">
              <a:rPr lang="it-IT" smtClean="0"/>
              <a:t>19/11/2016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D792D3B-3213-4AD7-AA86-810DD07DDAE4}" type="slidenum">
              <a:rPr lang="it-IT" smtClean="0"/>
              <a:t>‹N›</a:t>
            </a:fld>
            <a:endParaRPr lang="it-IT"/>
          </a:p>
        </p:txBody>
      </p:sp>
    </p:spTree>
    <p:extLst>
      <p:ext uri="{BB962C8B-B14F-4D97-AF65-F5344CB8AC3E}">
        <p14:creationId xmlns:p14="http://schemas.microsoft.com/office/powerpoint/2010/main" val="3943930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61922C-35CB-48F2-8D50-65F64CC5834B}" type="datetimeFigureOut">
              <a:rPr lang="it-IT" smtClean="0"/>
              <a:t>19/11/2016</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792D3B-3213-4AD7-AA86-810DD07DDAE4}" type="slidenum">
              <a:rPr lang="it-IT" smtClean="0"/>
              <a:t>‹N›</a:t>
            </a:fld>
            <a:endParaRPr lang="it-IT"/>
          </a:p>
        </p:txBody>
      </p:sp>
    </p:spTree>
    <p:extLst>
      <p:ext uri="{BB962C8B-B14F-4D97-AF65-F5344CB8AC3E}">
        <p14:creationId xmlns:p14="http://schemas.microsoft.com/office/powerpoint/2010/main" val="4653292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3677920" y="2321005"/>
            <a:ext cx="7376160" cy="3600986"/>
          </a:xfrm>
          <a:prstGeom prst="rect">
            <a:avLst/>
          </a:prstGeom>
        </p:spPr>
        <p:txBody>
          <a:bodyPr wrap="square">
            <a:spAutoFit/>
          </a:bodyPr>
          <a:lstStyle/>
          <a:p>
            <a:endParaRPr lang="it-IT" sz="1400" dirty="0">
              <a:solidFill>
                <a:srgbClr val="000000"/>
              </a:solidFill>
              <a:latin typeface="Calibri" panose="020F0502020204030204" pitchFamily="34" charset="0"/>
            </a:endParaRPr>
          </a:p>
          <a:p>
            <a:pPr algn="ctr"/>
            <a:r>
              <a:rPr lang="it-IT" sz="1400" dirty="0">
                <a:solidFill>
                  <a:srgbClr val="000000"/>
                </a:solidFill>
                <a:latin typeface="Calibri" panose="020F0502020204030204" pitchFamily="34" charset="0"/>
              </a:rPr>
              <a:t> </a:t>
            </a:r>
            <a:r>
              <a:rPr lang="it-IT" sz="5400" b="1" dirty="0">
                <a:solidFill>
                  <a:schemeClr val="accent4">
                    <a:lumMod val="75000"/>
                  </a:schemeClr>
                </a:solidFill>
                <a:latin typeface="Calibri" panose="020F0502020204030204" pitchFamily="34" charset="0"/>
              </a:rPr>
              <a:t>Convegno del CSTG </a:t>
            </a:r>
            <a:r>
              <a:rPr lang="it-IT" sz="5400" b="1" dirty="0" smtClean="0">
                <a:solidFill>
                  <a:schemeClr val="accent4">
                    <a:lumMod val="75000"/>
                  </a:schemeClr>
                </a:solidFill>
                <a:latin typeface="Calibri" panose="020F0502020204030204" pitchFamily="34" charset="0"/>
              </a:rPr>
              <a:t>2016</a:t>
            </a:r>
          </a:p>
          <a:p>
            <a:pPr algn="ctr"/>
            <a:r>
              <a:rPr lang="it-IT" sz="1200" b="1" dirty="0" smtClean="0">
                <a:solidFill>
                  <a:schemeClr val="accent4">
                    <a:lumMod val="75000"/>
                  </a:schemeClr>
                </a:solidFill>
                <a:latin typeface="Calibri" panose="020F0502020204030204" pitchFamily="34" charset="0"/>
              </a:rPr>
              <a:t> </a:t>
            </a:r>
            <a:endParaRPr lang="it-IT" sz="1200" dirty="0">
              <a:solidFill>
                <a:schemeClr val="accent4">
                  <a:lumMod val="75000"/>
                </a:schemeClr>
              </a:solidFill>
              <a:latin typeface="Calibri" panose="020F0502020204030204" pitchFamily="34" charset="0"/>
            </a:endParaRPr>
          </a:p>
          <a:p>
            <a:pPr algn="ctr"/>
            <a:r>
              <a:rPr lang="it-IT" sz="4000" b="1" i="1" dirty="0">
                <a:solidFill>
                  <a:schemeClr val="tx1">
                    <a:lumMod val="75000"/>
                    <a:lumOff val="25000"/>
                  </a:schemeClr>
                </a:solidFill>
                <a:latin typeface="Calibri" panose="020F0502020204030204" pitchFamily="34" charset="0"/>
              </a:rPr>
              <a:t>Condividere percorsi di crescita </a:t>
            </a:r>
            <a:endParaRPr lang="it-IT" sz="4000" b="1" i="1" dirty="0" smtClean="0">
              <a:solidFill>
                <a:schemeClr val="tx1">
                  <a:lumMod val="75000"/>
                  <a:lumOff val="25000"/>
                </a:schemeClr>
              </a:solidFill>
              <a:latin typeface="Calibri" panose="020F0502020204030204" pitchFamily="34" charset="0"/>
            </a:endParaRPr>
          </a:p>
          <a:p>
            <a:pPr algn="ctr"/>
            <a:endParaRPr lang="it-IT" sz="1200" dirty="0">
              <a:solidFill>
                <a:schemeClr val="tx1">
                  <a:lumMod val="75000"/>
                  <a:lumOff val="25000"/>
                </a:schemeClr>
              </a:solidFill>
              <a:latin typeface="Calibri" panose="020F0502020204030204" pitchFamily="34" charset="0"/>
            </a:endParaRPr>
          </a:p>
          <a:p>
            <a:pPr algn="ctr"/>
            <a:r>
              <a:rPr lang="it-IT" sz="3200" b="1" dirty="0">
                <a:solidFill>
                  <a:schemeClr val="tx1">
                    <a:lumMod val="75000"/>
                    <a:lumOff val="25000"/>
                  </a:schemeClr>
                </a:solidFill>
                <a:latin typeface="Calibri" panose="020F0502020204030204" pitchFamily="34" charset="0"/>
              </a:rPr>
              <a:t>19 e 20 novembre 2016 </a:t>
            </a:r>
            <a:endParaRPr lang="it-IT" sz="3200" dirty="0">
              <a:solidFill>
                <a:schemeClr val="tx1">
                  <a:lumMod val="75000"/>
                  <a:lumOff val="25000"/>
                </a:schemeClr>
              </a:solidFill>
              <a:latin typeface="Calibri" panose="020F0502020204030204" pitchFamily="34" charset="0"/>
            </a:endParaRPr>
          </a:p>
          <a:p>
            <a:pPr algn="ctr"/>
            <a:r>
              <a:rPr lang="it-IT" sz="3200" b="1" dirty="0">
                <a:solidFill>
                  <a:schemeClr val="tx1">
                    <a:lumMod val="75000"/>
                    <a:lumOff val="25000"/>
                  </a:schemeClr>
                </a:solidFill>
                <a:latin typeface="Calibri" panose="020F0502020204030204" pitchFamily="34" charset="0"/>
              </a:rPr>
              <a:t>Liceo Statale Tito Livio </a:t>
            </a:r>
            <a:endParaRPr lang="it-IT" sz="3200" dirty="0">
              <a:solidFill>
                <a:schemeClr val="tx1">
                  <a:lumMod val="75000"/>
                  <a:lumOff val="25000"/>
                </a:schemeClr>
              </a:solidFill>
              <a:latin typeface="Calibri" panose="020F0502020204030204" pitchFamily="34" charset="0"/>
            </a:endParaRPr>
          </a:p>
          <a:p>
            <a:pPr algn="ctr"/>
            <a:r>
              <a:rPr lang="it-IT" sz="3200" dirty="0">
                <a:solidFill>
                  <a:schemeClr val="tx1">
                    <a:lumMod val="75000"/>
                    <a:lumOff val="25000"/>
                  </a:schemeClr>
                </a:solidFill>
                <a:latin typeface="Calibri" panose="020F0502020204030204" pitchFamily="34" charset="0"/>
              </a:rPr>
              <a:t>Via Circo 4 - Milano </a:t>
            </a:r>
            <a:endParaRPr lang="it-IT" sz="3200" dirty="0">
              <a:solidFill>
                <a:schemeClr val="tx1">
                  <a:lumMod val="75000"/>
                  <a:lumOff val="25000"/>
                </a:schemeClr>
              </a:solidFill>
            </a:endParaRPr>
          </a:p>
        </p:txBody>
      </p:sp>
      <p:pic>
        <p:nvPicPr>
          <p:cNvPr id="4" name="Immagine 3"/>
          <p:cNvPicPr>
            <a:picLocks noChangeAspect="1"/>
          </p:cNvPicPr>
          <p:nvPr/>
        </p:nvPicPr>
        <p:blipFill>
          <a:blip r:embed="rId2"/>
          <a:stretch>
            <a:fillRect/>
          </a:stretch>
        </p:blipFill>
        <p:spPr>
          <a:xfrm>
            <a:off x="523364" y="2321005"/>
            <a:ext cx="2605916" cy="3754641"/>
          </a:xfrm>
          <a:prstGeom prst="rect">
            <a:avLst/>
          </a:prstGeom>
        </p:spPr>
      </p:pic>
      <p:pic>
        <p:nvPicPr>
          <p:cNvPr id="5" name="Immagine 4"/>
          <p:cNvPicPr>
            <a:picLocks noChangeAspect="1"/>
          </p:cNvPicPr>
          <p:nvPr/>
        </p:nvPicPr>
        <p:blipFill>
          <a:blip r:embed="rId3"/>
          <a:stretch>
            <a:fillRect/>
          </a:stretch>
        </p:blipFill>
        <p:spPr>
          <a:xfrm>
            <a:off x="523365" y="650241"/>
            <a:ext cx="3154555" cy="1300480"/>
          </a:xfrm>
          <a:prstGeom prst="rect">
            <a:avLst/>
          </a:prstGeom>
        </p:spPr>
      </p:pic>
      <p:sp>
        <p:nvSpPr>
          <p:cNvPr id="6" name="Rettangolo 5"/>
          <p:cNvSpPr/>
          <p:nvPr/>
        </p:nvSpPr>
        <p:spPr>
          <a:xfrm>
            <a:off x="6868160" y="650241"/>
            <a:ext cx="4795520" cy="984885"/>
          </a:xfrm>
          <a:prstGeom prst="rect">
            <a:avLst/>
          </a:prstGeom>
        </p:spPr>
        <p:txBody>
          <a:bodyPr wrap="square">
            <a:spAutoFit/>
          </a:bodyPr>
          <a:lstStyle/>
          <a:p>
            <a:endParaRPr lang="it-IT" sz="2000" dirty="0">
              <a:solidFill>
                <a:srgbClr val="000000"/>
              </a:solidFill>
              <a:latin typeface="Calibri" panose="020F0502020204030204" pitchFamily="34" charset="0"/>
            </a:endParaRPr>
          </a:p>
          <a:p>
            <a:r>
              <a:rPr lang="it-IT" sz="2000" dirty="0">
                <a:solidFill>
                  <a:srgbClr val="000000"/>
                </a:solidFill>
                <a:latin typeface="Calibri" panose="020F0502020204030204" pitchFamily="34" charset="0"/>
              </a:rPr>
              <a:t> </a:t>
            </a:r>
            <a:r>
              <a:rPr lang="it-IT" i="1" dirty="0">
                <a:solidFill>
                  <a:srgbClr val="000000"/>
                </a:solidFill>
                <a:latin typeface="Calibri" panose="020F0502020204030204" pitchFamily="34" charset="0"/>
              </a:rPr>
              <a:t>“Ogni volta che accade qualcosa di reale… questo mi commuove profondamente” </a:t>
            </a:r>
            <a:r>
              <a:rPr lang="it-IT" b="1" i="1" dirty="0">
                <a:solidFill>
                  <a:srgbClr val="000000"/>
                </a:solidFill>
                <a:latin typeface="Calibri" panose="020F0502020204030204" pitchFamily="34" charset="0"/>
              </a:rPr>
              <a:t>Fritz </a:t>
            </a:r>
            <a:r>
              <a:rPr lang="it-IT" b="1" i="1" dirty="0" err="1">
                <a:solidFill>
                  <a:srgbClr val="000000"/>
                </a:solidFill>
                <a:latin typeface="Calibri" panose="020F0502020204030204" pitchFamily="34" charset="0"/>
              </a:rPr>
              <a:t>Perls</a:t>
            </a:r>
            <a:r>
              <a:rPr lang="it-IT" b="1" i="1" dirty="0">
                <a:solidFill>
                  <a:srgbClr val="000000"/>
                </a:solidFill>
                <a:latin typeface="Calibri" panose="020F0502020204030204" pitchFamily="34" charset="0"/>
              </a:rPr>
              <a:t> </a:t>
            </a:r>
            <a:endParaRPr lang="it-IT" dirty="0"/>
          </a:p>
        </p:txBody>
      </p:sp>
    </p:spTree>
    <p:extLst>
      <p:ext uri="{BB962C8B-B14F-4D97-AF65-F5344CB8AC3E}">
        <p14:creationId xmlns:p14="http://schemas.microsoft.com/office/powerpoint/2010/main" val="3529326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858982"/>
            <a:ext cx="10515600" cy="5317981"/>
          </a:xfrm>
        </p:spPr>
        <p:txBody>
          <a:bodyPr>
            <a:normAutofit lnSpcReduction="10000"/>
          </a:bodyPr>
          <a:lstStyle/>
          <a:p>
            <a:r>
              <a:rPr lang="it-IT" dirty="0"/>
              <a:t>In riti dell’Oceania, le madri si rotolano a terra in preda ad attacchi isterici, mentre in altre tradizioni si sdraiano per terra sino a costringere i figli a camminare sul loro ventre per allontanarsi da casa. In una tradizione africana del Ciad sono gli spiriti dei morti che vengono a strappare dalle loro madri i giovinetti, probabilmente a sancire, come vedremo più avanti, il momento in cui il giovane deve morire alla sua vecchia identità per poi rinascere a quella adulta. </a:t>
            </a:r>
          </a:p>
          <a:p>
            <a:r>
              <a:rPr lang="it-IT" dirty="0"/>
              <a:t>In termini più generali, è evidente che, per formare una nuova famiglia, il giovane </a:t>
            </a:r>
            <a:r>
              <a:rPr lang="it-IT" dirty="0" err="1"/>
              <a:t>adulto</a:t>
            </a:r>
            <a:r>
              <a:rPr lang="it-IT" i="1" dirty="0" err="1"/>
              <a:t>“</a:t>
            </a:r>
            <a:r>
              <a:rPr lang="it-IT" b="1" i="1" dirty="0" err="1"/>
              <a:t>lascerà</a:t>
            </a:r>
            <a:r>
              <a:rPr lang="it-IT" b="1" i="1" dirty="0"/>
              <a:t> il padre e la madre</a:t>
            </a:r>
            <a:r>
              <a:rPr lang="it-IT" i="1" dirty="0"/>
              <a:t>”</a:t>
            </a:r>
            <a:r>
              <a:rPr lang="it-IT" dirty="0"/>
              <a:t> come ricorda la Genesi. Uno svincolo insufficiente dalle figure genitoriali compare puntualmente come elemento disfunzionale nella possibilità di costruire una nuova realtà familiare come una letteratura ormai ricchissima di carattere psicologico sia sul versante analitico che relazionale, ha ormai dimostrato ampiamente.</a:t>
            </a:r>
          </a:p>
          <a:p>
            <a:pPr marL="0" indent="0">
              <a:buNone/>
            </a:pPr>
            <a:endParaRPr lang="it-IT" dirty="0"/>
          </a:p>
        </p:txBody>
      </p:sp>
    </p:spTree>
    <p:extLst>
      <p:ext uri="{BB962C8B-B14F-4D97-AF65-F5344CB8AC3E}">
        <p14:creationId xmlns:p14="http://schemas.microsoft.com/office/powerpoint/2010/main" val="5933461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comportamenti  non legittimati o "devianti"</a:t>
            </a:r>
            <a:r>
              <a:rPr lang="it-IT" dirty="0" smtClean="0"/>
              <a:t> (generalmente) come:</a:t>
            </a:r>
            <a:br>
              <a:rPr lang="it-IT" dirty="0" smtClean="0"/>
            </a:br>
            <a:endParaRPr lang="it-IT" dirty="0"/>
          </a:p>
        </p:txBody>
      </p:sp>
      <p:sp>
        <p:nvSpPr>
          <p:cNvPr id="3" name="Segnaposto contenuto 2"/>
          <p:cNvSpPr>
            <a:spLocks noGrp="1"/>
          </p:cNvSpPr>
          <p:nvPr>
            <p:ph idx="1"/>
          </p:nvPr>
        </p:nvSpPr>
        <p:spPr/>
        <p:txBody>
          <a:bodyPr/>
          <a:lstStyle/>
          <a:p>
            <a:pPr marL="0" indent="0">
              <a:buNone/>
            </a:pPr>
            <a:r>
              <a:rPr lang="it-IT" dirty="0" smtClean="0"/>
              <a:t>- uso di droghe (alcol, </a:t>
            </a:r>
            <a:r>
              <a:rPr lang="it-IT" dirty="0" err="1" smtClean="0"/>
              <a:t>marjhuana</a:t>
            </a:r>
            <a:r>
              <a:rPr lang="it-IT" dirty="0" smtClean="0"/>
              <a:t>, ecstasy </a:t>
            </a:r>
            <a:r>
              <a:rPr lang="it-IT" dirty="0" err="1" smtClean="0"/>
              <a:t>etc</a:t>
            </a:r>
            <a:r>
              <a:rPr lang="it-IT" dirty="0" smtClean="0"/>
              <a:t>)</a:t>
            </a:r>
          </a:p>
          <a:p>
            <a:pPr marL="0" indent="0">
              <a:buNone/>
            </a:pPr>
            <a:r>
              <a:rPr lang="it-IT" dirty="0" smtClean="0"/>
              <a:t>- </a:t>
            </a:r>
            <a:r>
              <a:rPr lang="it-IT" dirty="0"/>
              <a:t>comportamenti devianti (furto, vandalismo, aggregazione in bande, promiscuità sessuale, abbandono della scuola e rifiuto all'inserimento sociale, etc.)</a:t>
            </a:r>
          </a:p>
          <a:p>
            <a:pPr marL="0" indent="0">
              <a:buNone/>
            </a:pPr>
            <a:endParaRPr lang="it-IT" dirty="0"/>
          </a:p>
        </p:txBody>
      </p:sp>
    </p:spTree>
    <p:extLst>
      <p:ext uri="{BB962C8B-B14F-4D97-AF65-F5344CB8AC3E}">
        <p14:creationId xmlns:p14="http://schemas.microsoft.com/office/powerpoint/2010/main" val="408381906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98765" y="637310"/>
            <a:ext cx="11208326" cy="6220690"/>
          </a:xfrm>
        </p:spPr>
        <p:txBody>
          <a:bodyPr>
            <a:normAutofit fontScale="92500" lnSpcReduction="20000"/>
          </a:bodyPr>
          <a:lstStyle/>
          <a:p>
            <a:pPr marL="0" indent="0">
              <a:buNone/>
            </a:pPr>
            <a:r>
              <a:rPr lang="it-IT" dirty="0" smtClean="0"/>
              <a:t>- </a:t>
            </a:r>
            <a:r>
              <a:rPr lang="it-IT" b="1" dirty="0" smtClean="0"/>
              <a:t>il </a:t>
            </a:r>
            <a:r>
              <a:rPr lang="it-IT" b="1" dirty="0"/>
              <a:t>passaggio dall'età infantile a quella adulta nelle società moderne appare meno ritualizzato </a:t>
            </a:r>
            <a:r>
              <a:rPr lang="it-IT" dirty="0"/>
              <a:t>a causa di</a:t>
            </a:r>
          </a:p>
          <a:p>
            <a:pPr marL="0" indent="0">
              <a:buNone/>
            </a:pPr>
            <a:r>
              <a:rPr lang="it-IT" dirty="0"/>
              <a:t>	- </a:t>
            </a:r>
            <a:r>
              <a:rPr lang="it-IT" b="1" dirty="0"/>
              <a:t>dimensione interculturale </a:t>
            </a:r>
            <a:r>
              <a:rPr lang="it-IT" dirty="0"/>
              <a:t>con conseguente ibridazione dei costumi e delle tradizioni</a:t>
            </a:r>
          </a:p>
          <a:p>
            <a:pPr marL="0" indent="0">
              <a:buNone/>
            </a:pPr>
            <a:r>
              <a:rPr lang="it-IT" dirty="0"/>
              <a:t>	- </a:t>
            </a:r>
            <a:r>
              <a:rPr lang="it-IT" b="1" dirty="0"/>
              <a:t>minore sacralizzazione collegata ai cicli vitali </a:t>
            </a:r>
          </a:p>
          <a:p>
            <a:pPr marL="0" indent="0">
              <a:buNone/>
            </a:pPr>
            <a:r>
              <a:rPr lang="it-IT" dirty="0"/>
              <a:t>	- </a:t>
            </a:r>
            <a:r>
              <a:rPr lang="it-IT" b="1" dirty="0" smtClean="0"/>
              <a:t>de-enfatizzazione </a:t>
            </a:r>
            <a:r>
              <a:rPr lang="it-IT" b="1" dirty="0"/>
              <a:t>nella cultura cristiana del valore collegato alla maturazione sessuale</a:t>
            </a:r>
          </a:p>
          <a:p>
            <a:pPr marL="0" indent="0">
              <a:buNone/>
            </a:pPr>
            <a:r>
              <a:rPr lang="it-IT" dirty="0"/>
              <a:t>	- </a:t>
            </a:r>
            <a:r>
              <a:rPr lang="it-IT" b="1" dirty="0"/>
              <a:t>minore demarcazione in funzione della appartenenza di genere</a:t>
            </a:r>
          </a:p>
          <a:p>
            <a:pPr marL="0" indent="0">
              <a:buNone/>
            </a:pPr>
            <a:r>
              <a:rPr lang="it-IT" dirty="0"/>
              <a:t>	- </a:t>
            </a:r>
            <a:r>
              <a:rPr lang="it-IT" b="1" dirty="0"/>
              <a:t>compartimentazione della collettività in sottogruppi </a:t>
            </a:r>
            <a:r>
              <a:rPr lang="it-IT" dirty="0"/>
              <a:t>collegati a funzioni sociali diverse e conseguente diversificazione di censo</a:t>
            </a:r>
          </a:p>
          <a:p>
            <a:pPr marL="0" indent="0">
              <a:buNone/>
            </a:pPr>
            <a:r>
              <a:rPr lang="it-IT" dirty="0"/>
              <a:t>	- </a:t>
            </a:r>
            <a:r>
              <a:rPr lang="it-IT" b="1" dirty="0"/>
              <a:t>maggiore enfasi sulla libertà individuale rispetto alla identità di gruppo</a:t>
            </a:r>
          </a:p>
          <a:p>
            <a:pPr marL="0" indent="0">
              <a:buNone/>
            </a:pPr>
            <a:r>
              <a:rPr lang="it-IT" dirty="0"/>
              <a:t>	- </a:t>
            </a:r>
            <a:r>
              <a:rPr lang="it-IT" b="1" dirty="0"/>
              <a:t>diluizione estrema del processo di trasformazione dell'individuo da fanciullo ad adulto</a:t>
            </a:r>
          </a:p>
          <a:p>
            <a:pPr marL="0" indent="0">
              <a:buNone/>
            </a:pPr>
            <a:r>
              <a:rPr lang="it-IT" dirty="0"/>
              <a:t>	- </a:t>
            </a:r>
            <a:r>
              <a:rPr lang="it-IT" b="1" dirty="0"/>
              <a:t>definizione più incerta delle prerogative caratteristiche della condizione di adult</a:t>
            </a:r>
            <a:r>
              <a:rPr lang="it-IT" dirty="0"/>
              <a:t>o</a:t>
            </a:r>
          </a:p>
          <a:p>
            <a:pPr marL="0" indent="0">
              <a:buNone/>
            </a:pPr>
            <a:r>
              <a:rPr lang="it-IT" dirty="0"/>
              <a:t>	- </a:t>
            </a:r>
            <a:r>
              <a:rPr lang="it-IT" b="1" dirty="0"/>
              <a:t>laicizzazione del tessuto sociale e minore adesione a pratiche rituali pubbliche</a:t>
            </a:r>
          </a:p>
          <a:p>
            <a:pPr marL="0" indent="0">
              <a:buNone/>
            </a:pPr>
            <a:endParaRPr lang="it-IT" dirty="0"/>
          </a:p>
        </p:txBody>
      </p:sp>
    </p:spTree>
    <p:extLst>
      <p:ext uri="{BB962C8B-B14F-4D97-AF65-F5344CB8AC3E}">
        <p14:creationId xmlns:p14="http://schemas.microsoft.com/office/powerpoint/2010/main" val="172691610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Segnaposto contenuto 3"/>
          <p:cNvPicPr>
            <a:picLocks noGrp="1" noChangeAspect="1"/>
          </p:cNvPicPr>
          <p:nvPr>
            <p:ph idx="1"/>
          </p:nvPr>
        </p:nvPicPr>
        <p:blipFill>
          <a:blip r:embed="rId2"/>
          <a:stretch>
            <a:fillRect/>
          </a:stretch>
        </p:blipFill>
        <p:spPr>
          <a:xfrm>
            <a:off x="2336800" y="4171137"/>
            <a:ext cx="6725920" cy="2432862"/>
          </a:xfrm>
          <a:prstGeom prst="rect">
            <a:avLst/>
          </a:prstGeom>
        </p:spPr>
      </p:pic>
      <p:sp>
        <p:nvSpPr>
          <p:cNvPr id="9" name="Rettangolo 8"/>
          <p:cNvSpPr/>
          <p:nvPr/>
        </p:nvSpPr>
        <p:spPr>
          <a:xfrm>
            <a:off x="345440" y="447041"/>
            <a:ext cx="11176000" cy="3539430"/>
          </a:xfrm>
          <a:prstGeom prst="rect">
            <a:avLst/>
          </a:prstGeom>
        </p:spPr>
        <p:txBody>
          <a:bodyPr wrap="square">
            <a:spAutoFit/>
          </a:bodyPr>
          <a:lstStyle/>
          <a:p>
            <a:pPr algn="ctr"/>
            <a:r>
              <a:rPr lang="it-IT" sz="3600" b="1" dirty="0" smtClean="0">
                <a:solidFill>
                  <a:schemeClr val="accent6">
                    <a:lumMod val="75000"/>
                  </a:schemeClr>
                </a:solidFill>
                <a:latin typeface="Times New Roman" panose="02020603050405020304" pitchFamily="18" charset="0"/>
              </a:rPr>
              <a:t>MILANO NO SLOT EDUCA E FORMA</a:t>
            </a:r>
          </a:p>
          <a:p>
            <a:pPr algn="ctr"/>
            <a:endParaRPr lang="it-IT" sz="2800" b="1" dirty="0" smtClean="0">
              <a:solidFill>
                <a:srgbClr val="CD0000"/>
              </a:solidFill>
              <a:latin typeface="Times New Roman" panose="02020603050405020304" pitchFamily="18" charset="0"/>
            </a:endParaRPr>
          </a:p>
          <a:p>
            <a:pPr algn="ctr"/>
            <a:r>
              <a:rPr lang="it-IT" sz="2800" b="1" dirty="0" smtClean="0">
                <a:solidFill>
                  <a:srgbClr val="CD0000"/>
                </a:solidFill>
                <a:latin typeface="Times New Roman" panose="02020603050405020304" pitchFamily="18" charset="0"/>
              </a:rPr>
              <a:t>RITI </a:t>
            </a:r>
            <a:r>
              <a:rPr lang="it-IT" sz="2800" b="1" dirty="0">
                <a:solidFill>
                  <a:srgbClr val="CD0000"/>
                </a:solidFill>
                <a:latin typeface="Times New Roman" panose="02020603050405020304" pitchFamily="18" charset="0"/>
              </a:rPr>
              <a:t>DI PASSAGGIO IN ADOLESCENZA NELL’ERA DIGITALE</a:t>
            </a:r>
          </a:p>
          <a:p>
            <a:pPr algn="ctr"/>
            <a:r>
              <a:rPr lang="it-IT" sz="2000" dirty="0">
                <a:solidFill>
                  <a:srgbClr val="CD0000"/>
                </a:solidFill>
                <a:latin typeface="Times New Roman" panose="02020603050405020304" pitchFamily="18" charset="0"/>
              </a:rPr>
              <a:t>DOCENTI, GENITORI E RAGAZZI DI FRONTE ALLA SFIDA DEI GIOCHI </a:t>
            </a:r>
            <a:r>
              <a:rPr lang="it-IT" sz="2000" dirty="0" smtClean="0">
                <a:solidFill>
                  <a:srgbClr val="CD0000"/>
                </a:solidFill>
                <a:latin typeface="Times New Roman" panose="02020603050405020304" pitchFamily="18" charset="0"/>
              </a:rPr>
              <a:t>ONLINE</a:t>
            </a:r>
          </a:p>
          <a:p>
            <a:endParaRPr lang="it-IT" sz="2000" dirty="0">
              <a:solidFill>
                <a:srgbClr val="CD0000"/>
              </a:solidFill>
              <a:latin typeface="Times New Roman" panose="02020603050405020304" pitchFamily="18" charset="0"/>
            </a:endParaRPr>
          </a:p>
          <a:p>
            <a:r>
              <a:rPr lang="it-IT" sz="2000" dirty="0">
                <a:solidFill>
                  <a:srgbClr val="000000"/>
                </a:solidFill>
                <a:latin typeface="Times New Roman" panose="02020603050405020304" pitchFamily="18" charset="0"/>
              </a:rPr>
              <a:t>Venerdì 11 novembre 2016 ore 15-19 Istituto Civico Alessandro Manzoni di Milano</a:t>
            </a:r>
          </a:p>
          <a:p>
            <a:r>
              <a:rPr lang="it-IT" dirty="0">
                <a:solidFill>
                  <a:srgbClr val="000000"/>
                </a:solidFill>
                <a:latin typeface="Times New Roman" panose="02020603050405020304" pitchFamily="18" charset="0"/>
              </a:rPr>
              <a:t>- Riccardo Zerbetto, direttore scientifico dell’</a:t>
            </a:r>
            <a:r>
              <a:rPr lang="it-IT" dirty="0" err="1">
                <a:solidFill>
                  <a:srgbClr val="000000"/>
                </a:solidFill>
                <a:latin typeface="Times New Roman" panose="02020603050405020304" pitchFamily="18" charset="0"/>
              </a:rPr>
              <a:t>assoc</a:t>
            </a:r>
            <a:r>
              <a:rPr lang="it-IT" dirty="0">
                <a:solidFill>
                  <a:srgbClr val="000000"/>
                </a:solidFill>
                <a:latin typeface="Times New Roman" panose="02020603050405020304" pitchFamily="18" charset="0"/>
              </a:rPr>
              <a:t>. Orthos su: </a:t>
            </a:r>
            <a:r>
              <a:rPr lang="it-IT" i="1" dirty="0">
                <a:solidFill>
                  <a:srgbClr val="000000"/>
                </a:solidFill>
                <a:latin typeface="Times New Roman" panose="02020603050405020304" pitchFamily="18" charset="0"/>
              </a:rPr>
              <a:t>“Antichi e nuovi riti di passaggio</a:t>
            </a:r>
          </a:p>
          <a:p>
            <a:r>
              <a:rPr lang="it-IT" i="1" dirty="0">
                <a:solidFill>
                  <a:srgbClr val="000000"/>
                </a:solidFill>
                <a:latin typeface="Times New Roman" panose="02020603050405020304" pitchFamily="18" charset="0"/>
              </a:rPr>
              <a:t>in adolescenza”</a:t>
            </a:r>
          </a:p>
          <a:p>
            <a:r>
              <a:rPr lang="it-IT" dirty="0">
                <a:solidFill>
                  <a:srgbClr val="000000"/>
                </a:solidFill>
                <a:latin typeface="Times New Roman" panose="02020603050405020304" pitchFamily="18" charset="0"/>
              </a:rPr>
              <a:t>- Matteo </a:t>
            </a:r>
            <a:r>
              <a:rPr lang="it-IT" dirty="0" err="1">
                <a:solidFill>
                  <a:srgbClr val="000000"/>
                </a:solidFill>
                <a:latin typeface="Times New Roman" panose="02020603050405020304" pitchFamily="18" charset="0"/>
              </a:rPr>
              <a:t>Lancini</a:t>
            </a:r>
            <a:r>
              <a:rPr lang="it-IT" dirty="0">
                <a:solidFill>
                  <a:srgbClr val="000000"/>
                </a:solidFill>
                <a:latin typeface="Times New Roman" panose="02020603050405020304" pitchFamily="18" charset="0"/>
              </a:rPr>
              <a:t>, presidente della fondazione Il Minotauro su: </a:t>
            </a:r>
            <a:r>
              <a:rPr lang="it-IT" i="1" dirty="0">
                <a:solidFill>
                  <a:srgbClr val="000000"/>
                </a:solidFill>
                <a:latin typeface="Times New Roman" panose="02020603050405020304" pitchFamily="18" charset="0"/>
              </a:rPr>
              <a:t>“Giochi, affetti e relazioni </a:t>
            </a:r>
            <a:r>
              <a:rPr lang="it-IT" i="1" dirty="0" err="1">
                <a:solidFill>
                  <a:srgbClr val="000000"/>
                </a:solidFill>
                <a:latin typeface="Times New Roman" panose="02020603050405020304" pitchFamily="18" charset="0"/>
              </a:rPr>
              <a:t>senza</a:t>
            </a:r>
            <a:r>
              <a:rPr lang="it-IT" dirty="0" err="1">
                <a:solidFill>
                  <a:srgbClr val="000000"/>
                </a:solidFill>
                <a:latin typeface="Times New Roman" panose="02020603050405020304" pitchFamily="18" charset="0"/>
              </a:rPr>
              <a:t>i</a:t>
            </a:r>
            <a:r>
              <a:rPr lang="it-IT" dirty="0">
                <a:solidFill>
                  <a:srgbClr val="000000"/>
                </a:solidFill>
                <a:latin typeface="Times New Roman" panose="02020603050405020304" pitchFamily="18" charset="0"/>
              </a:rPr>
              <a:t> riflessione sul Progetto che prevede </a:t>
            </a:r>
            <a:r>
              <a:rPr lang="it-IT" i="1" dirty="0">
                <a:solidFill>
                  <a:srgbClr val="000000"/>
                </a:solidFill>
                <a:latin typeface="Times New Roman" panose="02020603050405020304" pitchFamily="18" charset="0"/>
              </a:rPr>
              <a:t>“Bit Limits e la pedagogia dei confini” </a:t>
            </a:r>
            <a:r>
              <a:rPr lang="it-IT" dirty="0">
                <a:solidFill>
                  <a:srgbClr val="000000"/>
                </a:solidFill>
                <a:latin typeface="Times New Roman" panose="02020603050405020304" pitchFamily="18" charset="0"/>
              </a:rPr>
              <a:t>con la </a:t>
            </a:r>
            <a:r>
              <a:rPr lang="it-IT" dirty="0" err="1">
                <a:solidFill>
                  <a:srgbClr val="000000"/>
                </a:solidFill>
                <a:latin typeface="Times New Roman" panose="02020603050405020304" pitchFamily="18" charset="0"/>
              </a:rPr>
              <a:t>patecipazione</a:t>
            </a:r>
            <a:r>
              <a:rPr lang="it-IT" dirty="0">
                <a:solidFill>
                  <a:srgbClr val="000000"/>
                </a:solidFill>
                <a:latin typeface="Times New Roman" panose="02020603050405020304" pitchFamily="18" charset="0"/>
              </a:rPr>
              <a:t> di Paolo Umberto Fezzi)</a:t>
            </a:r>
            <a:endParaRPr lang="it-IT" dirty="0"/>
          </a:p>
        </p:txBody>
      </p:sp>
    </p:spTree>
    <p:extLst>
      <p:ext uri="{BB962C8B-B14F-4D97-AF65-F5344CB8AC3E}">
        <p14:creationId xmlns:p14="http://schemas.microsoft.com/office/powerpoint/2010/main" val="3367736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Attachment e … </a:t>
            </a:r>
            <a:r>
              <a:rPr lang="it-IT" dirty="0" err="1" smtClean="0"/>
              <a:t>detachment</a:t>
            </a:r>
            <a:endParaRPr lang="it-IT" dirty="0"/>
          </a:p>
        </p:txBody>
      </p:sp>
      <p:sp>
        <p:nvSpPr>
          <p:cNvPr id="3" name="Segnaposto contenuto 2"/>
          <p:cNvSpPr>
            <a:spLocks noGrp="1"/>
          </p:cNvSpPr>
          <p:nvPr>
            <p:ph idx="1"/>
          </p:nvPr>
        </p:nvSpPr>
        <p:spPr/>
        <p:txBody>
          <a:bodyPr>
            <a:normAutofit fontScale="85000" lnSpcReduction="20000"/>
          </a:bodyPr>
          <a:lstStyle/>
          <a:p>
            <a:r>
              <a:rPr lang="it-IT" dirty="0"/>
              <a:t>In un periodo nel quale</a:t>
            </a:r>
            <a:r>
              <a:rPr lang="it-IT" b="1" dirty="0"/>
              <a:t> viene così estensivamente valorizzato, e giustamente, il concetto </a:t>
            </a:r>
            <a:r>
              <a:rPr lang="it-IT" b="1" dirty="0" err="1"/>
              <a:t>bowlbiano</a:t>
            </a:r>
            <a:r>
              <a:rPr lang="it-IT" b="1" dirty="0"/>
              <a:t> di </a:t>
            </a:r>
            <a:r>
              <a:rPr lang="it-IT" b="1" i="1" dirty="0"/>
              <a:t>attachment </a:t>
            </a:r>
            <a:r>
              <a:rPr lang="it-IT" dirty="0"/>
              <a:t>(</a:t>
            </a:r>
            <a:r>
              <a:rPr lang="it-IT" dirty="0" err="1"/>
              <a:t>Bowlby</a:t>
            </a:r>
            <a:r>
              <a:rPr lang="it-IT" dirty="0"/>
              <a:t>, 1969 - 1979), non dovremmo dimenticare un concetto altrettanto vitale per lo sviluppo </a:t>
            </a:r>
            <a:r>
              <a:rPr lang="it-IT" dirty="0" err="1"/>
              <a:t>psicoemotivo</a:t>
            </a:r>
            <a:r>
              <a:rPr lang="it-IT" dirty="0"/>
              <a:t> dell’individuo, e che potremmo definire del </a:t>
            </a:r>
            <a:r>
              <a:rPr lang="it-IT" b="1" i="1" dirty="0" err="1"/>
              <a:t>detachment</a:t>
            </a:r>
            <a:r>
              <a:rPr lang="it-IT" i="1" dirty="0"/>
              <a:t>, </a:t>
            </a:r>
            <a:r>
              <a:rPr lang="it-IT" dirty="0"/>
              <a:t>del processo cioè dello </a:t>
            </a:r>
            <a:r>
              <a:rPr lang="it-IT" i="1" dirty="0"/>
              <a:t>svincolo </a:t>
            </a:r>
            <a:r>
              <a:rPr lang="it-IT" dirty="0"/>
              <a:t>dal legame “incestuoso” con le figure genitoriali e che, nella sua essenza, rappresenta quel tema edipico individuato da Freud come potenziale nucleo centrale della nevrosi.</a:t>
            </a:r>
          </a:p>
          <a:p>
            <a:r>
              <a:rPr lang="it-IT" dirty="0"/>
              <a:t>Seppure nel rispetto di una gradualità che tenga conto delle capacità di autonomia raggiunte è fin troppo evidente come un atteggiamento </a:t>
            </a:r>
            <a:r>
              <a:rPr lang="it-IT" dirty="0" err="1"/>
              <a:t>simbiotizzante</a:t>
            </a:r>
            <a:r>
              <a:rPr lang="it-IT" dirty="0"/>
              <a:t> e che non favorisca il processo dello svincolo - sotto forma di legami iperprotettivi e di scoraggiamento del fisiologico processo di separazione - non potrà che nuocere gravemente alla costruzione dell’identità </a:t>
            </a:r>
            <a:r>
              <a:rPr lang="it-IT" dirty="0" smtClean="0"/>
              <a:t>adulta. </a:t>
            </a:r>
            <a:r>
              <a:rPr lang="it-IT" dirty="0"/>
              <a:t>Assai appropriati si dimostrano, in tal senso, i programmi per genitori istituiti presso alcune comunità terapeutiche per tossicodipendenti che, notoriamente, rappresentano una popolazione particolarmente esposta a detti aspetti irrisolti dei legami genitoriali (Zerbetto, 2004).</a:t>
            </a:r>
          </a:p>
        </p:txBody>
      </p:sp>
    </p:spTree>
    <p:extLst>
      <p:ext uri="{BB962C8B-B14F-4D97-AF65-F5344CB8AC3E}">
        <p14:creationId xmlns:p14="http://schemas.microsoft.com/office/powerpoint/2010/main" val="42621609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Erikson</a:t>
            </a:r>
            <a:r>
              <a:rPr lang="it-IT" dirty="0"/>
              <a:t>, E. H., 1959, </a:t>
            </a:r>
            <a:r>
              <a:rPr lang="it-IT" i="1" dirty="0"/>
              <a:t>I cicli della vita. Continuità e mutamenti, </a:t>
            </a:r>
            <a:r>
              <a:rPr lang="it-IT" dirty="0"/>
              <a:t>Armando, Roma.</a:t>
            </a:r>
          </a:p>
        </p:txBody>
      </p:sp>
      <p:sp>
        <p:nvSpPr>
          <p:cNvPr id="3" name="Segnaposto contenuto 2"/>
          <p:cNvSpPr>
            <a:spLocks noGrp="1"/>
          </p:cNvSpPr>
          <p:nvPr>
            <p:ph idx="1"/>
          </p:nvPr>
        </p:nvSpPr>
        <p:spPr/>
        <p:txBody>
          <a:bodyPr>
            <a:normAutofit lnSpcReduction="10000"/>
          </a:bodyPr>
          <a:lstStyle/>
          <a:p>
            <a:r>
              <a:rPr lang="it-IT" dirty="0"/>
              <a:t>E. </a:t>
            </a:r>
            <a:r>
              <a:rPr lang="it-IT" dirty="0" err="1"/>
              <a:t>Erikson</a:t>
            </a:r>
            <a:r>
              <a:rPr lang="it-IT" dirty="0"/>
              <a:t> (1959) ci tratteggia una caricatura spietata, ma ahimè non eccezionale, di un certo tipo di «mammà» che gioca nella famiglia un ruolo di </a:t>
            </a:r>
            <a:r>
              <a:rPr lang="it-IT" i="1" dirty="0"/>
              <a:t>“autorità indiscussa. Essa si mostra decisamente ostile ad ogni libera espressione delle più ingenue forme di piacere sensuale e sessuale da' parte dei suoi figli, ed inoltre essa predica l'autocontrollo, ma è incapace di controllare la sua golosità abbastanza da restare nei suoi vestiti. Essa esige dai suoi figli che siano severi con se stessi, ma in quanto a sé è preoccupata in modo ipocondriaco soltanto dal suo benessere. Essa afferma i valori superiori della tradizione, ma l'idea di invecchiare non sembra piacerle; in realtà è mortalmente spaventata dalla condizione di nonna che in passato coronava una vita vissuta pienamente”.</a:t>
            </a:r>
            <a:r>
              <a:rPr lang="it-IT" dirty="0"/>
              <a:t> </a:t>
            </a:r>
          </a:p>
          <a:p>
            <a:endParaRPr lang="it-IT" dirty="0"/>
          </a:p>
        </p:txBody>
      </p:sp>
    </p:spTree>
    <p:extLst>
      <p:ext uri="{BB962C8B-B14F-4D97-AF65-F5344CB8AC3E}">
        <p14:creationId xmlns:p14="http://schemas.microsoft.com/office/powerpoint/2010/main" val="22091653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992620"/>
          </a:xfrm>
        </p:spPr>
        <p:txBody>
          <a:bodyPr/>
          <a:lstStyle/>
          <a:p>
            <a:r>
              <a:rPr lang="it-IT" b="1" i="1" dirty="0"/>
              <a:t>Le restrizioni alimentari</a:t>
            </a:r>
            <a:endParaRPr lang="it-IT" dirty="0"/>
          </a:p>
        </p:txBody>
      </p:sp>
      <p:sp>
        <p:nvSpPr>
          <p:cNvPr id="3" name="Segnaposto contenuto 2"/>
          <p:cNvSpPr>
            <a:spLocks noGrp="1"/>
          </p:cNvSpPr>
          <p:nvPr>
            <p:ph idx="1"/>
          </p:nvPr>
        </p:nvSpPr>
        <p:spPr>
          <a:xfrm>
            <a:off x="720436" y="1163782"/>
            <a:ext cx="10633364" cy="5456526"/>
          </a:xfrm>
        </p:spPr>
        <p:txBody>
          <a:bodyPr>
            <a:normAutofit fontScale="85000" lnSpcReduction="20000"/>
          </a:bodyPr>
          <a:lstStyle/>
          <a:p>
            <a:r>
              <a:rPr lang="it-IT" dirty="0"/>
              <a:t>Oltre a rientrare tra le tante forme di maltrattamento e di marginalizzazione, cui gli iniziandi vanno incontro sotto molte altre forme, la scelta o preclusione del cibo ha in genere il senso di:</a:t>
            </a:r>
          </a:p>
          <a:p>
            <a:r>
              <a:rPr lang="it-IT" dirty="0"/>
              <a:t>- rinunciare simbolicamente ai cibi </a:t>
            </a:r>
            <a:r>
              <a:rPr lang="it-IT" dirty="0" err="1"/>
              <a:t>cibi</a:t>
            </a:r>
            <a:r>
              <a:rPr lang="it-IT" dirty="0"/>
              <a:t> 'materni ' o 'femminili ' (latte, miele, cibi dolci) percepiti come contrari all’acquisizione delle prerogative maschili (</a:t>
            </a:r>
            <a:r>
              <a:rPr lang="it-IT" dirty="0" err="1"/>
              <a:t>Siahe</a:t>
            </a:r>
            <a:r>
              <a:rPr lang="it-IT" dirty="0"/>
              <a:t> della Nuova Guinea) </a:t>
            </a:r>
          </a:p>
          <a:p>
            <a:r>
              <a:rPr lang="it-IT" dirty="0"/>
              <a:t>- accedere a cibi tradizionalmente destinati solo agli adulti</a:t>
            </a:r>
          </a:p>
          <a:p>
            <a:r>
              <a:rPr lang="it-IT" dirty="0"/>
              <a:t>- favorire processi di guarigione (ad esempio delle ferite provocate dalla circoncisione o altre forme di ferite contemplate dal rito) o negare cibi che ne potrebbero ostacolare il processo</a:t>
            </a:r>
          </a:p>
          <a:p>
            <a:r>
              <a:rPr lang="it-IT" dirty="0"/>
              <a:t>- favorire alcuni </a:t>
            </a:r>
            <a:r>
              <a:rPr lang="it-IT" dirty="0" smtClean="0"/>
              <a:t>attributi </a:t>
            </a:r>
            <a:r>
              <a:rPr lang="it-IT" dirty="0"/>
              <a:t>considerati desiderabili nell’individuo adulto (gli </a:t>
            </a:r>
            <a:r>
              <a:rPr lang="it-IT" dirty="0" err="1"/>
              <a:t>Elema</a:t>
            </a:r>
            <a:r>
              <a:rPr lang="it-IT" dirty="0"/>
              <a:t>, ad esempio, non possono cibarsi di animali dalla pelle ruvida perché questo nuocerebbe all’ambizione di una pelle liscia considerata più desiderabile).</a:t>
            </a:r>
          </a:p>
          <a:p>
            <a:r>
              <a:rPr lang="it-IT" dirty="0"/>
              <a:t>- il raggiungimento dell’età adulta coincide spesso con la caduta delle restrizioni alimentari</a:t>
            </a:r>
          </a:p>
          <a:p>
            <a:r>
              <a:rPr lang="it-IT" dirty="0"/>
              <a:t>- pressoché ubiquitario è anche il pasto rituale (preceduto generalmente da un periodo di digiuno o di restrizioni alimentari) in cui culmina la </a:t>
            </a:r>
            <a:r>
              <a:rPr lang="it-IT" i="1" dirty="0"/>
              <a:t>festa di uscita</a:t>
            </a:r>
            <a:r>
              <a:rPr lang="it-IT" dirty="0"/>
              <a:t>.  </a:t>
            </a:r>
          </a:p>
          <a:p>
            <a:pPr marL="0" indent="0">
              <a:buNone/>
            </a:pPr>
            <a:endParaRPr lang="it-IT" dirty="0"/>
          </a:p>
        </p:txBody>
      </p:sp>
    </p:spTree>
    <p:extLst>
      <p:ext uri="{BB962C8B-B14F-4D97-AF65-F5344CB8AC3E}">
        <p14:creationId xmlns:p14="http://schemas.microsoft.com/office/powerpoint/2010/main" val="38178879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800" b="1" dirty="0" smtClean="0"/>
              <a:t>I disturbi alimentari psicogeni tra gli adolescenti</a:t>
            </a:r>
            <a:endParaRPr lang="it-IT" sz="3800" b="1" dirty="0"/>
          </a:p>
        </p:txBody>
      </p:sp>
      <p:sp>
        <p:nvSpPr>
          <p:cNvPr id="3" name="Segnaposto contenuto 2"/>
          <p:cNvSpPr>
            <a:spLocks noGrp="1"/>
          </p:cNvSpPr>
          <p:nvPr>
            <p:ph idx="1"/>
          </p:nvPr>
        </p:nvSpPr>
        <p:spPr/>
        <p:txBody>
          <a:bodyPr/>
          <a:lstStyle/>
          <a:p>
            <a:pPr marL="0" indent="0">
              <a:buNone/>
            </a:pPr>
            <a:r>
              <a:rPr lang="it-IT" dirty="0"/>
              <a:t>L’alta incidenza dei disturbi alimentari psicogeni, in particolare nella forma dell’anoressia, in adolescenza giustificherebbe uno specifico approfondimento - oltre all’aspetto psicologico che è stato ampiamente esplorato - in chiave antropologica. Il collegamento tra cibo e sessualità è ormai ampiamente acquisito. Se un effetto non marginale dell’anoressia è l’amenorrea, sembra evidente un collegamento tra inibizione alimentare e dilazione nell’integrazione della sessualità adulta. </a:t>
            </a:r>
            <a:r>
              <a:rPr lang="it-IT" b="1" dirty="0"/>
              <a:t>In termini simbolici una </a:t>
            </a:r>
            <a:r>
              <a:rPr lang="it-IT" b="1" i="1" dirty="0"/>
              <a:t>iniziazione implicita</a:t>
            </a:r>
            <a:r>
              <a:rPr lang="it-IT" b="1" dirty="0"/>
              <a:t> caratterizzata da un prolungato regime di restrizioni alimentari autoimposte </a:t>
            </a:r>
            <a:r>
              <a:rPr lang="it-IT" dirty="0"/>
              <a:t>appare coerente con la dilazione nell’assumere un aspetto intrinseco nella condizione adulta rappresentato dalla sessualità.</a:t>
            </a:r>
          </a:p>
          <a:p>
            <a:pPr marL="0" indent="0">
              <a:buNone/>
            </a:pPr>
            <a:endParaRPr lang="it-IT" dirty="0"/>
          </a:p>
        </p:txBody>
      </p:sp>
    </p:spTree>
    <p:extLst>
      <p:ext uri="{BB962C8B-B14F-4D97-AF65-F5344CB8AC3E}">
        <p14:creationId xmlns:p14="http://schemas.microsoft.com/office/powerpoint/2010/main" val="12128060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1118235"/>
          </a:xfrm>
        </p:spPr>
        <p:txBody>
          <a:bodyPr>
            <a:normAutofit fontScale="90000"/>
          </a:bodyPr>
          <a:lstStyle/>
          <a:p>
            <a:r>
              <a:rPr lang="it-IT" b="1" i="1" dirty="0"/>
              <a:t>La peregrinazione</a:t>
            </a:r>
            <a:r>
              <a:rPr lang="it-IT" dirty="0"/>
              <a:t/>
            </a:r>
            <a:br>
              <a:rPr lang="it-IT" dirty="0"/>
            </a:br>
            <a:endParaRPr lang="it-IT" dirty="0"/>
          </a:p>
        </p:txBody>
      </p:sp>
      <p:sp>
        <p:nvSpPr>
          <p:cNvPr id="3" name="Segnaposto contenuto 2"/>
          <p:cNvSpPr>
            <a:spLocks noGrp="1"/>
          </p:cNvSpPr>
          <p:nvPr>
            <p:ph idx="1"/>
          </p:nvPr>
        </p:nvSpPr>
        <p:spPr>
          <a:xfrm>
            <a:off x="690880" y="1300480"/>
            <a:ext cx="10662920" cy="5364480"/>
          </a:xfrm>
        </p:spPr>
        <p:txBody>
          <a:bodyPr>
            <a:normAutofit lnSpcReduction="10000"/>
          </a:bodyPr>
          <a:lstStyle/>
          <a:p>
            <a:r>
              <a:rPr lang="it-IT" dirty="0"/>
              <a:t>Collegato a quello della marginalità sociale è il tema del vagabondaggio inteso, metaforicamente e nelle sue espressione fenomeniche, come percorso al di fuori di una precisa collocazione spaziale ed insieme sociale. Tra gli indiani del Nord America tale fase viene istituzionalizzato come un lungo periodo nel quale i giovani si allontanano dalla tribù in cerca della “visione” in stato di solitudine. In Australia detto periodo dura per due anni durante i quali il giovane deve sopravvivere soltanto grazie alla caccia. </a:t>
            </a:r>
          </a:p>
          <a:p>
            <a:r>
              <a:rPr lang="it-IT" dirty="0" err="1"/>
              <a:t>E’evidente</a:t>
            </a:r>
            <a:r>
              <a:rPr lang="it-IT" dirty="0"/>
              <a:t> il significato di tale allontanamento destinato ad accompagnare il distacco dai legami infantili ed il ritorno come adulto. Il racconto edipico come di altri eroi mitici ripropone la </a:t>
            </a:r>
            <a:r>
              <a:rPr lang="it-IT" i="1" dirty="0"/>
              <a:t>necessità</a:t>
            </a:r>
            <a:r>
              <a:rPr lang="it-IT" dirty="0"/>
              <a:t>, per il nuovo regnante, di allargare la sua sfera di conoscenza oltre i confini della madre-patria per poter fecondare il suo popolo con elementi innovativi derivabili da una esperienza di vita più ampia.</a:t>
            </a:r>
          </a:p>
          <a:p>
            <a:pPr marL="0" indent="0">
              <a:buNone/>
            </a:pPr>
            <a:endParaRPr lang="it-IT" dirty="0"/>
          </a:p>
        </p:txBody>
      </p:sp>
    </p:spTree>
    <p:extLst>
      <p:ext uri="{BB962C8B-B14F-4D97-AF65-F5344CB8AC3E}">
        <p14:creationId xmlns:p14="http://schemas.microsoft.com/office/powerpoint/2010/main" val="8045683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235527"/>
            <a:ext cx="10515600" cy="5941436"/>
          </a:xfrm>
        </p:spPr>
        <p:txBody>
          <a:bodyPr>
            <a:normAutofit lnSpcReduction="10000"/>
          </a:bodyPr>
          <a:lstStyle/>
          <a:p>
            <a:pPr marL="0" indent="0">
              <a:buNone/>
            </a:pPr>
            <a:r>
              <a:rPr lang="it-IT" dirty="0"/>
              <a:t>Anche tra i giovani di oggi è universale la spinta a viaggiare, nelle tante diverse forme nelle quali tale spinta si esprime. C’è semmai da sospettare quando tale spinta esplorativa non si esprima e quando si assista ad una sistematica frustrazione di tale spinta da parte del sistema familiare. Occasioni di viaggio andrebbero al contrario sistematicamente contemplate all’interno di un percorso educativo ideale, non solo sotto forma di gite con la famiglia e scolastiche, ma anche in condizione di relativa autonomia come viaggi </a:t>
            </a:r>
            <a:r>
              <a:rPr lang="it-IT" i="1" dirty="0" err="1"/>
              <a:t>interreil</a:t>
            </a:r>
            <a:r>
              <a:rPr lang="it-IT" i="1" dirty="0"/>
              <a:t>,</a:t>
            </a:r>
            <a:r>
              <a:rPr lang="it-IT" dirty="0"/>
              <a:t> annualità scolastiche trascorse presso famiglie ospiti all’estero, o in programmi come l’Erasmus o altro. Sono in parte tramontati i tempi delle migrazioni dei </a:t>
            </a:r>
            <a:r>
              <a:rPr lang="it-IT" i="1" dirty="0"/>
              <a:t>figli dei fiori</a:t>
            </a:r>
            <a:r>
              <a:rPr lang="it-IT" dirty="0"/>
              <a:t> verso paesi orientali alla ricerca di una cultura altra rispetto a quella dell’occidente industrializzato. Tali elementi orientali sono stati in parte assimilati dalla cultura dominante togliendo a tale obiettivo gran parte della sua carica eversiva. Resta tuttavia il significato evolutivo del soddisfare il </a:t>
            </a:r>
            <a:r>
              <a:rPr lang="it-IT" i="1" dirty="0" err="1"/>
              <a:t>fernweh</a:t>
            </a:r>
            <a:r>
              <a:rPr lang="it-IT" i="1" dirty="0"/>
              <a:t>,</a:t>
            </a:r>
            <a:r>
              <a:rPr lang="it-IT" dirty="0"/>
              <a:t> l’istinto esplorativo e di distanziamento dallo </a:t>
            </a:r>
            <a:r>
              <a:rPr lang="it-IT" i="1" dirty="0" err="1"/>
              <a:t>heimweh</a:t>
            </a:r>
            <a:r>
              <a:rPr lang="it-IT" i="1" dirty="0"/>
              <a:t>,</a:t>
            </a:r>
            <a:r>
              <a:rPr lang="it-IT" dirty="0"/>
              <a:t> dal sentimento di appartenenza al contesto ambientale di provenienza.</a:t>
            </a:r>
          </a:p>
          <a:p>
            <a:endParaRPr lang="it-IT" dirty="0"/>
          </a:p>
        </p:txBody>
      </p:sp>
    </p:spTree>
    <p:extLst>
      <p:ext uri="{BB962C8B-B14F-4D97-AF65-F5344CB8AC3E}">
        <p14:creationId xmlns:p14="http://schemas.microsoft.com/office/powerpoint/2010/main" val="34610335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a:t>La frequentazione dei pari</a:t>
            </a:r>
            <a:r>
              <a:rPr lang="it-IT" dirty="0"/>
              <a:t/>
            </a:r>
            <a:br>
              <a:rPr lang="it-IT" dirty="0"/>
            </a:br>
            <a:endParaRPr lang="it-IT" dirty="0"/>
          </a:p>
        </p:txBody>
      </p:sp>
      <p:sp>
        <p:nvSpPr>
          <p:cNvPr id="3" name="Segnaposto contenuto 2"/>
          <p:cNvSpPr>
            <a:spLocks noGrp="1"/>
          </p:cNvSpPr>
          <p:nvPr>
            <p:ph idx="1"/>
          </p:nvPr>
        </p:nvSpPr>
        <p:spPr>
          <a:xfrm>
            <a:off x="838200" y="1402080"/>
            <a:ext cx="10515600" cy="4774883"/>
          </a:xfrm>
        </p:spPr>
        <p:txBody>
          <a:bodyPr/>
          <a:lstStyle/>
          <a:p>
            <a:pPr marL="0" indent="0">
              <a:buNone/>
            </a:pPr>
            <a:r>
              <a:rPr lang="it-IT" dirty="0"/>
              <a:t>In tale situazione di passaggio si realizza una situazione di </a:t>
            </a:r>
            <a:r>
              <a:rPr lang="it-IT" i="1" dirty="0"/>
              <a:t>non-più-appartenenza</a:t>
            </a:r>
            <a:r>
              <a:rPr lang="it-IT" dirty="0"/>
              <a:t> alla famiglia di origine e di </a:t>
            </a:r>
            <a:r>
              <a:rPr lang="it-IT" i="1" dirty="0"/>
              <a:t>non-ancora-appartenenza</a:t>
            </a:r>
            <a:r>
              <a:rPr lang="it-IT" dirty="0"/>
              <a:t> ad un nuovo nucleo famigliare. Di qui l’importanza di una intensa frequentazione-convivenza con i pari.</a:t>
            </a:r>
          </a:p>
          <a:p>
            <a:pPr marL="0" indent="0">
              <a:buNone/>
            </a:pPr>
            <a:r>
              <a:rPr lang="it-IT" dirty="0"/>
              <a:t>Nelle più diverse culture si assiste ad un periodo di codificata convivenza tra coetanei che ha spesso luoghi specifici a ciò dedicati.</a:t>
            </a:r>
          </a:p>
          <a:p>
            <a:pPr marL="0" indent="0">
              <a:buNone/>
            </a:pPr>
            <a:r>
              <a:rPr lang="it-IT" dirty="0"/>
              <a:t>Non può sfuggire l’analogia, seppure alla lontana, con fenomeni osservabili anche nella nostra cultura come la solidarietà che si crea tra gli appartenenti ad una stessa classe di età soprattutto in contesti scolastici e nel servizio di leva.</a:t>
            </a:r>
          </a:p>
        </p:txBody>
      </p:sp>
    </p:spTree>
    <p:extLst>
      <p:ext uri="{BB962C8B-B14F-4D97-AF65-F5344CB8AC3E}">
        <p14:creationId xmlns:p14="http://schemas.microsoft.com/office/powerpoint/2010/main" val="28582560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gruppi dei «pari»</a:t>
            </a:r>
            <a:endParaRPr lang="it-IT" dirty="0"/>
          </a:p>
        </p:txBody>
      </p:sp>
      <p:sp>
        <p:nvSpPr>
          <p:cNvPr id="3" name="Segnaposto contenuto 2"/>
          <p:cNvSpPr>
            <a:spLocks noGrp="1"/>
          </p:cNvSpPr>
          <p:nvPr>
            <p:ph idx="1"/>
          </p:nvPr>
        </p:nvSpPr>
        <p:spPr/>
        <p:txBody>
          <a:bodyPr>
            <a:normAutofit fontScale="92500" lnSpcReduction="10000"/>
          </a:bodyPr>
          <a:lstStyle/>
          <a:p>
            <a:pPr marL="0" indent="0">
              <a:buNone/>
            </a:pPr>
            <a:r>
              <a:rPr lang="it-IT" dirty="0"/>
              <a:t>Ben conosciuto anche il fenomeno del tifo sportivo che, seppure connotato non raramente da intollerabili eccessi, svolge comunque un potentissimo ruolo aggregante tra giovani che non trovano altre forme di coesione gruppale provenendo spesso da periferie urbane caratterizzate da una scarsissima coesione del tessuto sociale.</a:t>
            </a:r>
          </a:p>
          <a:p>
            <a:pPr marL="0" indent="0">
              <a:buNone/>
            </a:pPr>
            <a:r>
              <a:rPr lang="it-IT" dirty="0"/>
              <a:t>Tali luoghi, in genere ai margini o distanti dalla collettività, sottolineano lo stato di marginalità sociale a cui si è fatto riferimento. La costituzione di bande giovanili corrisponde fedelmente a tale esigenza. Un’abbondante produzione letteraria, scientifica e filmica è stata prodotta su un tema sul quale risulta superfluo soffermarci. Vale semmai ricordare come anche tra i primati, come altre specie animali, è dato assistere alla aggregazione di giovani individui, in genere maschi, in questa fase di transizione nella quale si evidenziano anche i fenomeni di dissocialità cui si farà riferimento in seguito. </a:t>
            </a:r>
          </a:p>
          <a:p>
            <a:pPr marL="0" indent="0">
              <a:buNone/>
            </a:pPr>
            <a:endParaRPr lang="it-IT" dirty="0"/>
          </a:p>
        </p:txBody>
      </p:sp>
    </p:spTree>
    <p:extLst>
      <p:ext uri="{BB962C8B-B14F-4D97-AF65-F5344CB8AC3E}">
        <p14:creationId xmlns:p14="http://schemas.microsoft.com/office/powerpoint/2010/main" val="38872632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a:t>L’infrazione delle leggi</a:t>
            </a:r>
            <a:endParaRPr lang="it-IT" dirty="0"/>
          </a:p>
        </p:txBody>
      </p:sp>
      <p:sp>
        <p:nvSpPr>
          <p:cNvPr id="3" name="Segnaposto contenuto 2"/>
          <p:cNvSpPr>
            <a:spLocks noGrp="1"/>
          </p:cNvSpPr>
          <p:nvPr>
            <p:ph idx="1"/>
          </p:nvPr>
        </p:nvSpPr>
        <p:spPr/>
        <p:txBody>
          <a:bodyPr>
            <a:normAutofit lnSpcReduction="10000"/>
          </a:bodyPr>
          <a:lstStyle/>
          <a:p>
            <a:pPr marL="0" indent="0">
              <a:buNone/>
            </a:pPr>
            <a:r>
              <a:rPr lang="it-IT" dirty="0"/>
              <a:t>La condizione di marginalità sociale rappresenta simbolicamente una </a:t>
            </a:r>
            <a:r>
              <a:rPr lang="it-IT" i="1" dirty="0"/>
              <a:t>terra di nessuno</a:t>
            </a:r>
            <a:r>
              <a:rPr lang="it-IT" dirty="0"/>
              <a:t> anche sotto il profilo delle leggi. Nonostante il periodo dell’iniziazione sia fortemente codificato nei suoi diversi aspetti, non manca un elemento apparentemente paradossale di insubordinazione e svincolo dal rispetto delle norme che regolano abitualmente la collettività. Tale elemento conferma la concezione di </a:t>
            </a:r>
            <a:r>
              <a:rPr lang="it-IT" dirty="0" err="1"/>
              <a:t>Mircea</a:t>
            </a:r>
            <a:r>
              <a:rPr lang="it-IT" dirty="0"/>
              <a:t> </a:t>
            </a:r>
            <a:r>
              <a:rPr lang="it-IT" dirty="0" err="1"/>
              <a:t>Eliade</a:t>
            </a:r>
            <a:r>
              <a:rPr lang="it-IT" dirty="0"/>
              <a:t> (1949)  che vede nel rito iniziatico una fase di </a:t>
            </a:r>
            <a:r>
              <a:rPr lang="it-IT" dirty="0" err="1"/>
              <a:t>caotizzazione</a:t>
            </a:r>
            <a:r>
              <a:rPr lang="it-IT" dirty="0"/>
              <a:t> (sotto forma di </a:t>
            </a:r>
            <a:r>
              <a:rPr lang="it-IT" i="1" dirty="0"/>
              <a:t>“right of rapine” </a:t>
            </a:r>
            <a:r>
              <a:rPr lang="it-IT" dirty="0"/>
              <a:t>di guerrieri che terrorizzano le donne) che accompagna il passaggio da uno </a:t>
            </a:r>
            <a:r>
              <a:rPr lang="it-IT" i="1" dirty="0"/>
              <a:t>status </a:t>
            </a:r>
            <a:r>
              <a:rPr lang="it-IT" dirty="0"/>
              <a:t>ad un altro consentendo di contenere all’interno di un assetto normativo anche un elemento caratterizzato dallo stravolgimento delle  norme (analogamente a quanto si riproduce, </a:t>
            </a:r>
            <a:r>
              <a:rPr lang="it-IT" i="1" dirty="0"/>
              <a:t>semel in anno,</a:t>
            </a:r>
            <a:r>
              <a:rPr lang="it-IT" dirty="0"/>
              <a:t> nella logica del carnevale).</a:t>
            </a:r>
          </a:p>
          <a:p>
            <a:pPr marL="0" indent="0">
              <a:buNone/>
            </a:pPr>
            <a:endParaRPr lang="it-IT" dirty="0"/>
          </a:p>
        </p:txBody>
      </p:sp>
    </p:spTree>
    <p:extLst>
      <p:ext uri="{BB962C8B-B14F-4D97-AF65-F5344CB8AC3E}">
        <p14:creationId xmlns:p14="http://schemas.microsoft.com/office/powerpoint/2010/main" val="2838716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447040"/>
            <a:ext cx="10515600" cy="5729923"/>
          </a:xfrm>
        </p:spPr>
        <p:txBody>
          <a:bodyPr>
            <a:normAutofit fontScale="92500" lnSpcReduction="20000"/>
          </a:bodyPr>
          <a:lstStyle/>
          <a:p>
            <a:r>
              <a:rPr lang="it-IT" dirty="0"/>
              <a:t>9.45 – 9.55: </a:t>
            </a:r>
            <a:r>
              <a:rPr lang="it-IT" b="1" dirty="0"/>
              <a:t>presentazione dei 35 anni della scuola </a:t>
            </a:r>
            <a:r>
              <a:rPr lang="it-IT" dirty="0"/>
              <a:t>(Riccardo e  Donatella)</a:t>
            </a:r>
          </a:p>
          <a:p>
            <a:r>
              <a:rPr lang="it-IT" dirty="0"/>
              <a:t>9.55 – 10- 15: </a:t>
            </a:r>
            <a:r>
              <a:rPr lang="it-IT" b="1" dirty="0"/>
              <a:t>presentazione della giornata </a:t>
            </a:r>
            <a:r>
              <a:rPr lang="it-IT" dirty="0"/>
              <a:t>(Donatella) che introduce la</a:t>
            </a:r>
          </a:p>
          <a:p>
            <a:r>
              <a:rPr lang="it-IT" dirty="0"/>
              <a:t>10.15- 10.40 : </a:t>
            </a:r>
            <a:r>
              <a:rPr lang="it-IT" b="1" dirty="0"/>
              <a:t>presentazione  delle tavole rotonde</a:t>
            </a:r>
            <a:r>
              <a:rPr lang="it-IT" dirty="0"/>
              <a:t>, che rappresentano i filoni principali di ricerca della </a:t>
            </a:r>
            <a:r>
              <a:rPr lang="it-IT" dirty="0" smtClean="0"/>
              <a:t>scuola:</a:t>
            </a:r>
            <a:endParaRPr lang="it-IT" dirty="0"/>
          </a:p>
          <a:p>
            <a:pPr lvl="0"/>
            <a:r>
              <a:rPr lang="it-IT" i="1" u="sng" dirty="0"/>
              <a:t>Adolescenza e scuola: il lavoro gestaltico/esperienziale con gli adolescenti (Anna o Filippo)</a:t>
            </a:r>
            <a:endParaRPr lang="it-IT" dirty="0"/>
          </a:p>
          <a:p>
            <a:pPr lvl="0"/>
            <a:r>
              <a:rPr lang="it-IT" i="1" u="sng" dirty="0"/>
              <a:t>Psicoterapia e filosofia: Limite e confine di contatto (Silvia o Michela)</a:t>
            </a:r>
            <a:endParaRPr lang="it-IT" dirty="0"/>
          </a:p>
          <a:p>
            <a:pPr lvl="0"/>
            <a:r>
              <a:rPr lang="it-IT" i="1" dirty="0"/>
              <a:t> </a:t>
            </a:r>
            <a:r>
              <a:rPr lang="it-IT" i="1" u="sng" dirty="0"/>
              <a:t>Trauma: Le varie prospettive per riconoscere e trattare le situazioni traumatiche (Donatella) </a:t>
            </a:r>
            <a:endParaRPr lang="it-IT" dirty="0"/>
          </a:p>
          <a:p>
            <a:pPr lvl="0"/>
            <a:r>
              <a:rPr lang="it-IT" i="1" u="sng" dirty="0"/>
              <a:t>Miti e mondo immaginale: "Dove va ciò che sparisce?  Va nell'invisibile, che alla fine pullula di presenze" </a:t>
            </a:r>
            <a:r>
              <a:rPr lang="it-IT" i="1" u="sng" dirty="0" err="1"/>
              <a:t>R.Calasso</a:t>
            </a:r>
            <a:r>
              <a:rPr lang="it-IT" i="1" u="sng" dirty="0"/>
              <a:t> "Il cacciatore celeste “ Sara Bergomi</a:t>
            </a:r>
            <a:endParaRPr lang="it-IT" dirty="0"/>
          </a:p>
          <a:p>
            <a:pPr lvl="0"/>
            <a:r>
              <a:rPr lang="it-IT" i="1" u="sng" dirty="0"/>
              <a:t>Gestalt </a:t>
            </a:r>
            <a:r>
              <a:rPr lang="it-IT" i="1" u="sng" dirty="0" err="1"/>
              <a:t>bodywork</a:t>
            </a:r>
            <a:r>
              <a:rPr lang="it-IT" i="1" u="sng" dirty="0"/>
              <a:t> &amp; </a:t>
            </a:r>
            <a:r>
              <a:rPr lang="it-IT" i="1" u="sng" dirty="0" err="1"/>
              <a:t>meditation</a:t>
            </a:r>
            <a:r>
              <a:rPr lang="it-IT" i="1" u="sng" dirty="0"/>
              <a:t>:  Percorsi integrativi tra pratiche meditative e </a:t>
            </a:r>
            <a:r>
              <a:rPr lang="it-IT" i="1" u="sng" dirty="0" err="1"/>
              <a:t>bodywork</a:t>
            </a:r>
            <a:r>
              <a:rPr lang="it-IT" i="1" u="sng" dirty="0"/>
              <a:t>   (Germana o Valter)</a:t>
            </a:r>
            <a:endParaRPr lang="it-IT" dirty="0"/>
          </a:p>
          <a:p>
            <a:pPr lvl="0"/>
            <a:r>
              <a:rPr lang="it-IT" i="1" u="sng" dirty="0"/>
              <a:t>Dipendenze affettive e comportamentali (Riccardo Z.)</a:t>
            </a:r>
            <a:endParaRPr lang="it-IT" dirty="0"/>
          </a:p>
          <a:p>
            <a:r>
              <a:rPr lang="it-IT" dirty="0"/>
              <a:t>10.50 –11.30 </a:t>
            </a:r>
            <a:r>
              <a:rPr lang="it-IT" b="1" dirty="0"/>
              <a:t>Riti di passaggio in adolescenza nell’era digitale di R. Zerbetto</a:t>
            </a:r>
          </a:p>
          <a:p>
            <a:endParaRPr lang="it-IT" dirty="0"/>
          </a:p>
        </p:txBody>
      </p:sp>
    </p:spTree>
    <p:extLst>
      <p:ext uri="{BB962C8B-B14F-4D97-AF65-F5344CB8AC3E}">
        <p14:creationId xmlns:p14="http://schemas.microsoft.com/office/powerpoint/2010/main" val="3862818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942109"/>
            <a:ext cx="10515600" cy="5234854"/>
          </a:xfrm>
        </p:spPr>
        <p:txBody>
          <a:bodyPr>
            <a:normAutofit/>
          </a:bodyPr>
          <a:lstStyle/>
          <a:p>
            <a:r>
              <a:rPr lang="it-IT" dirty="0"/>
              <a:t>Citando </a:t>
            </a:r>
            <a:r>
              <a:rPr lang="it-IT" dirty="0" err="1"/>
              <a:t>Brelich</a:t>
            </a:r>
            <a:r>
              <a:rPr lang="it-IT" dirty="0"/>
              <a:t> (1969) “</a:t>
            </a:r>
            <a:r>
              <a:rPr lang="it-IT" i="1" dirty="0"/>
              <a:t>la completa diversità delle condizioni dell’iniziando segregato da quelle normali può esser concretata anche su un piano ‘legale’: l’iniziando non è tenuto a rispettare le leggi o, meglio</a:t>
            </a:r>
            <a:r>
              <a:rPr lang="it-IT" b="1" i="1" dirty="0"/>
              <a:t>, è tenuto a non rispettarle</a:t>
            </a:r>
            <a:r>
              <a:rPr lang="it-IT" i="1" dirty="0"/>
              <a:t>”.</a:t>
            </a:r>
            <a:r>
              <a:rPr lang="it-IT" dirty="0"/>
              <a:t> A seconda delle diverse tradizioni, infatti, agli iniziandi è consentito il furto di bestiame (di piccola taglia, come tra i Barbara o di maiali per i </a:t>
            </a:r>
            <a:r>
              <a:rPr lang="it-IT" dirty="0" err="1"/>
              <a:t>Mbowamb</a:t>
            </a:r>
            <a:r>
              <a:rPr lang="it-IT" dirty="0"/>
              <a:t>) di canne da zucchero (per i Kamba), o di fare razzie, furti e scorrerie godendo di una sorta di immunità legata alla particolare condizione sociale.</a:t>
            </a:r>
          </a:p>
          <a:p>
            <a:r>
              <a:rPr lang="it-IT" dirty="0"/>
              <a:t>Anche nell’antica Grecia, d’altronde, era previsto che squadre di giovani non ancora divenuti opliti, si occupassero della vigilanza dei confini della </a:t>
            </a:r>
            <a:r>
              <a:rPr lang="it-IT" i="1" dirty="0"/>
              <a:t>polis </a:t>
            </a:r>
            <a:r>
              <a:rPr lang="it-IT" dirty="0"/>
              <a:t>operando sporadiche incursioni in territorio nemico o razziando nel territorio intermedio tra le città-stato confinanti.</a:t>
            </a:r>
          </a:p>
          <a:p>
            <a:endParaRPr lang="it-IT" dirty="0"/>
          </a:p>
        </p:txBody>
      </p:sp>
    </p:spTree>
    <p:extLst>
      <p:ext uri="{BB962C8B-B14F-4D97-AF65-F5344CB8AC3E}">
        <p14:creationId xmlns:p14="http://schemas.microsoft.com/office/powerpoint/2010/main" val="14083269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L’infrazione della legge come valore?</a:t>
            </a:r>
            <a:endParaRPr lang="it-IT" dirty="0"/>
          </a:p>
        </p:txBody>
      </p:sp>
      <p:sp>
        <p:nvSpPr>
          <p:cNvPr id="3" name="Segnaposto contenuto 2"/>
          <p:cNvSpPr>
            <a:spLocks noGrp="1"/>
          </p:cNvSpPr>
          <p:nvPr>
            <p:ph idx="1"/>
          </p:nvPr>
        </p:nvSpPr>
        <p:spPr/>
        <p:txBody>
          <a:bodyPr>
            <a:normAutofit fontScale="92500" lnSpcReduction="10000"/>
          </a:bodyPr>
          <a:lstStyle/>
          <a:p>
            <a:pPr marL="0" indent="0">
              <a:buNone/>
            </a:pPr>
            <a:r>
              <a:rPr lang="it-IT" dirty="0"/>
              <a:t>Anche nelle iniziazioni spartane, come vedremo più avanti, era costume che i ragazzi dovessero 'rapire' formaggi dall'altare di Artemide </a:t>
            </a:r>
            <a:r>
              <a:rPr lang="it-IT" dirty="0" err="1"/>
              <a:t>Orthia</a:t>
            </a:r>
            <a:r>
              <a:rPr lang="it-IT" dirty="0"/>
              <a:t>, la stessa dea che poi presiedeva alla cruenta fustigazione degli stessi. </a:t>
            </a:r>
          </a:p>
          <a:p>
            <a:pPr marL="0" indent="0">
              <a:buNone/>
            </a:pPr>
            <a:r>
              <a:rPr lang="it-IT" dirty="0"/>
              <a:t>Non può sfuggire l’analogia con i comportamenti regressivi e vandalici così puntualmente riscontrabili anche nei giovani del nostro tempo. Anche nei casi nei quali non si legittima una spiegazione nata dal bisogno o dall’indigenza</a:t>
            </a:r>
            <a:r>
              <a:rPr lang="it-IT" b="1" dirty="0"/>
              <a:t>, è facile riscontrare comportamenti orientati al furto o alla </a:t>
            </a:r>
            <a:r>
              <a:rPr lang="it-IT" b="1" i="1" dirty="0"/>
              <a:t>incursione distruttiva</a:t>
            </a:r>
            <a:r>
              <a:rPr lang="it-IT" b="1" dirty="0"/>
              <a:t> nel territorio altrui sotto forma di provocazioni e atti vandalici nelle più diverse forme</a:t>
            </a:r>
            <a:r>
              <a:rPr lang="it-IT" dirty="0"/>
              <a:t>. Non stupisce constatare come, in un mondo regolato da norme di tutti i tipi, </a:t>
            </a:r>
            <a:r>
              <a:rPr lang="it-IT" dirty="0" err="1"/>
              <a:t>ipercontrollato</a:t>
            </a:r>
            <a:r>
              <a:rPr lang="it-IT" dirty="0"/>
              <a:t> ed </a:t>
            </a:r>
            <a:r>
              <a:rPr lang="it-IT" dirty="0" err="1"/>
              <a:t>iperprotetto</a:t>
            </a:r>
            <a:r>
              <a:rPr lang="it-IT" dirty="0"/>
              <a:t> da genitori, apparati scolastici e forze dell’ordine di ogni genere, tale spinta alla infrazione delle norme trovi spesso l’unico sbocco possibile nell’uso delle droghe illegali.</a:t>
            </a:r>
          </a:p>
        </p:txBody>
      </p:sp>
    </p:spTree>
    <p:extLst>
      <p:ext uri="{BB962C8B-B14F-4D97-AF65-F5344CB8AC3E}">
        <p14:creationId xmlns:p14="http://schemas.microsoft.com/office/powerpoint/2010/main" val="34165757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a:t>Danze e suoni</a:t>
            </a:r>
            <a:r>
              <a:rPr lang="it-IT" dirty="0"/>
              <a:t/>
            </a:r>
            <a:br>
              <a:rPr lang="it-IT" dirty="0"/>
            </a:br>
            <a:endParaRPr lang="it-IT" dirty="0"/>
          </a:p>
        </p:txBody>
      </p:sp>
      <p:sp>
        <p:nvSpPr>
          <p:cNvPr id="3" name="Segnaposto contenuto 2"/>
          <p:cNvSpPr>
            <a:spLocks noGrp="1"/>
          </p:cNvSpPr>
          <p:nvPr>
            <p:ph idx="1"/>
          </p:nvPr>
        </p:nvSpPr>
        <p:spPr>
          <a:xfrm>
            <a:off x="838200" y="1178560"/>
            <a:ext cx="10515600" cy="5506719"/>
          </a:xfrm>
        </p:spPr>
        <p:txBody>
          <a:bodyPr>
            <a:normAutofit fontScale="85000" lnSpcReduction="20000"/>
          </a:bodyPr>
          <a:lstStyle/>
          <a:p>
            <a:pPr marL="0" indent="0">
              <a:buNone/>
            </a:pPr>
            <a:r>
              <a:rPr lang="it-IT" dirty="0"/>
              <a:t>Frequente, se non ubiquitaria, è l’importanza data alla danza e all’accompagnamento con suoni. Anche qui sotto forme diverse che contemplano</a:t>
            </a:r>
          </a:p>
          <a:p>
            <a:pPr marL="0" indent="0">
              <a:buNone/>
            </a:pPr>
            <a:r>
              <a:rPr lang="it-IT" dirty="0"/>
              <a:t>- una prova di resistenza allorché gli iniziandi devono danzare dall'alba al tramonto senza sosta e senza rinfrescarsi in qualsiasi modo (</a:t>
            </a:r>
            <a:r>
              <a:rPr lang="it-IT" dirty="0" err="1"/>
              <a:t>Appalaji</a:t>
            </a:r>
            <a:r>
              <a:rPr lang="it-IT" dirty="0"/>
              <a:t>,  </a:t>
            </a:r>
            <a:r>
              <a:rPr lang="it-IT" dirty="0" err="1"/>
              <a:t>Farabee</a:t>
            </a:r>
            <a:r>
              <a:rPr lang="it-IT" dirty="0"/>
              <a:t>) </a:t>
            </a:r>
          </a:p>
          <a:p>
            <a:pPr marL="0" indent="0">
              <a:buNone/>
            </a:pPr>
            <a:r>
              <a:rPr lang="it-IT" dirty="0"/>
              <a:t>- uno specifico apprendimento di gestualità rituali come presso i </a:t>
            </a:r>
            <a:r>
              <a:rPr lang="it-IT" dirty="0" err="1"/>
              <a:t>Baaaro</a:t>
            </a:r>
            <a:r>
              <a:rPr lang="it-IT" dirty="0"/>
              <a:t> della Nuova Guinea dove i giovani, dopo l'iniziazione, devono subire una specie di esame pubblico per dimostrare la loro abilità nella danza e nel suonare i pifferi. Tale apprendimento può comprendere tappe successive che vanno dall’ascolto all’apprendimento di formule sino all’esecuzione di canti e danze in una successione ben strutturata di momenti rituali (Marci della Nigeria settentrionale)</a:t>
            </a:r>
          </a:p>
          <a:p>
            <a:pPr marL="0" indent="0">
              <a:buNone/>
            </a:pPr>
            <a:r>
              <a:rPr lang="it-IT" dirty="0"/>
              <a:t>- uso di strumenti rituali. Interessante, al proposito, l’uso del</a:t>
            </a:r>
            <a:r>
              <a:rPr lang="it-IT" i="1" dirty="0"/>
              <a:t> rombo</a:t>
            </a:r>
            <a:r>
              <a:rPr lang="it-IT" dirty="0"/>
              <a:t> - una tavoletta, solitamente di legno, fissata a una corda che viene fatta roteare in aria fino a produrre un suono continuo di intensità regolabile con la velocità della rotazione. Tale oggetto rituale - il cui suono viene spesso collegato alla voce di defunti  o spiriti - risulta diffuso presso popoli di continenti e arcipelaghi assai lontani tra loro e tra i quali è difficile ipotizzare un collegamento diretto (</a:t>
            </a:r>
            <a:r>
              <a:rPr lang="it-IT" dirty="0" err="1"/>
              <a:t>Pettazzoni</a:t>
            </a:r>
            <a:r>
              <a:rPr lang="it-IT" dirty="0"/>
              <a:t>, 1946) e compare, tra l’altro, tra i giochi con i quali si trastullava Dioniso quando - nella tradizione orfica - venne colto di sorpresa a fatto a pezzi dai titani.  </a:t>
            </a:r>
          </a:p>
          <a:p>
            <a:pPr marL="0" indent="0">
              <a:buNone/>
            </a:pPr>
            <a:endParaRPr lang="it-IT" dirty="0"/>
          </a:p>
        </p:txBody>
      </p:sp>
    </p:spTree>
    <p:extLst>
      <p:ext uri="{BB962C8B-B14F-4D97-AF65-F5344CB8AC3E}">
        <p14:creationId xmlns:p14="http://schemas.microsoft.com/office/powerpoint/2010/main" val="26230667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a:t>
            </a:r>
            <a:r>
              <a:rPr lang="it-IT" dirty="0"/>
              <a:t>r</a:t>
            </a:r>
            <a:r>
              <a:rPr lang="it-IT" dirty="0" smtClean="0"/>
              <a:t>iti di discoteca e rave</a:t>
            </a:r>
            <a:endParaRPr lang="it-IT" dirty="0"/>
          </a:p>
        </p:txBody>
      </p:sp>
      <p:sp>
        <p:nvSpPr>
          <p:cNvPr id="3" name="Segnaposto contenuto 2"/>
          <p:cNvSpPr>
            <a:spLocks noGrp="1"/>
          </p:cNvSpPr>
          <p:nvPr>
            <p:ph idx="1"/>
          </p:nvPr>
        </p:nvSpPr>
        <p:spPr/>
        <p:txBody>
          <a:bodyPr>
            <a:normAutofit fontScale="92500" lnSpcReduction="20000"/>
          </a:bodyPr>
          <a:lstStyle/>
          <a:p>
            <a:pPr marL="0" indent="0">
              <a:buNone/>
            </a:pPr>
            <a:r>
              <a:rPr lang="it-IT" dirty="0"/>
              <a:t>Superfluo dilungarsi sulla rilevanza che anche attualmente gioca la musica ed il ballo tra i giovani. Si può forse riconoscere come, oltre alle attività sportive, la frequenza della discoteca rappresenti il luogo-tempo iniziatico dotato di maggiore significato catartico e liberatorio per i giovani di oggi. L’intrinseco elemento di </a:t>
            </a:r>
            <a:r>
              <a:rPr lang="it-IT" dirty="0" err="1"/>
              <a:t>caotizzazione</a:t>
            </a:r>
            <a:r>
              <a:rPr lang="it-IT" dirty="0"/>
              <a:t>, cui </a:t>
            </a:r>
            <a:r>
              <a:rPr lang="it-IT" dirty="0" err="1"/>
              <a:t>Eliade</a:t>
            </a:r>
            <a:r>
              <a:rPr lang="it-IT" dirty="0"/>
              <a:t> fa riferimento, come necessario elemento favorente la riorganizzazione di strutture </a:t>
            </a:r>
            <a:r>
              <a:rPr lang="it-IT" dirty="0" err="1"/>
              <a:t>psicoemotive</a:t>
            </a:r>
            <a:r>
              <a:rPr lang="it-IT" dirty="0"/>
              <a:t> in una situazione di trasformazione, trova sicuramente nella musica assordante e fortemente ritmata (unitamente all’impiego di alcol e/o sostanze psicoattive) un ingrediente da cui molti giovani non intendono prescindere. Una vistosa diversità, tra la modalità tipica delle danze dei giovani appartenenti a culture “primitive” rispetto alle nostre sta nell’aspetto della codifica rituale. Nelle prime prevale, come in altri aspetti, un codice più rigido e collettivo mentre i giovani moderni, inseriti in una cultura a forte spinta individualistica, adottano forme di espressività più libera e generalmente meno regolata da codici prefissati.</a:t>
            </a:r>
          </a:p>
          <a:p>
            <a:pPr marL="0" indent="0">
              <a:buNone/>
            </a:pPr>
            <a:endParaRPr lang="it-IT" dirty="0"/>
          </a:p>
        </p:txBody>
      </p:sp>
    </p:spTree>
    <p:extLst>
      <p:ext uri="{BB962C8B-B14F-4D97-AF65-F5344CB8AC3E}">
        <p14:creationId xmlns:p14="http://schemas.microsoft.com/office/powerpoint/2010/main" val="21626238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a:t>La separazione per generi</a:t>
            </a:r>
            <a:r>
              <a:rPr lang="it-IT" dirty="0"/>
              <a:t/>
            </a:r>
            <a:br>
              <a:rPr lang="it-IT" dirty="0"/>
            </a:br>
            <a:endParaRPr lang="it-IT" dirty="0"/>
          </a:p>
        </p:txBody>
      </p:sp>
      <p:sp>
        <p:nvSpPr>
          <p:cNvPr id="3" name="Segnaposto contenuto 2"/>
          <p:cNvSpPr>
            <a:spLocks noGrp="1"/>
          </p:cNvSpPr>
          <p:nvPr>
            <p:ph idx="1"/>
          </p:nvPr>
        </p:nvSpPr>
        <p:spPr/>
        <p:txBody>
          <a:bodyPr>
            <a:normAutofit fontScale="92500" lnSpcReduction="20000"/>
          </a:bodyPr>
          <a:lstStyle/>
          <a:p>
            <a:pPr marL="0" indent="0">
              <a:buNone/>
            </a:pPr>
            <a:r>
              <a:rPr lang="it-IT" dirty="0"/>
              <a:t>I riti di passaggio evidenziano spesso una rigorosa separazione tra maschi e femmine, specie allorché l’elemento della iniziazione abbia a che fare con una competenze inerente la </a:t>
            </a:r>
            <a:r>
              <a:rPr lang="it-IT" i="1" dirty="0"/>
              <a:t>specificità di genere</a:t>
            </a:r>
            <a:r>
              <a:rPr lang="it-IT" dirty="0"/>
              <a:t>. </a:t>
            </a:r>
          </a:p>
          <a:p>
            <a:pPr marL="0" indent="0">
              <a:buNone/>
            </a:pPr>
            <a:r>
              <a:rPr lang="it-IT" dirty="0"/>
              <a:t>La separazione tra i sessi riguarda sia elementi spaziali (sotto forma di luoghi specificamente dedicati ai ragazzi o alle ragazze) che di tempo (le iniziazioni femminili non possono avvenire nello stesso anno nelle quali avvengono quelle maschili ad evitare qualsiasi forma di contaminazione simbolica tra i sessi). In altri casi (come tra le tribù del Nord America) i riti possono svolgersi contemporaneamente ma con riti differenziati. </a:t>
            </a:r>
          </a:p>
          <a:p>
            <a:pPr marL="0" indent="0">
              <a:buNone/>
            </a:pPr>
            <a:r>
              <a:rPr lang="it-IT" dirty="0"/>
              <a:t>La tendenza dei giovani, in particolare dei preadolescenti, a fare gruppo con coetanei dello stesso sesso è ben nota come è anche nota la forte curiosità per il sesso opposto che gradualmente a questa si affianca sino, in genere, o a prevalere a seguito di una contrastata oscillazione tra forze contrastanti.</a:t>
            </a:r>
          </a:p>
          <a:p>
            <a:pPr marL="0" indent="0">
              <a:buNone/>
            </a:pPr>
            <a:endParaRPr lang="it-IT" dirty="0"/>
          </a:p>
        </p:txBody>
      </p:sp>
    </p:spTree>
    <p:extLst>
      <p:ext uri="{BB962C8B-B14F-4D97-AF65-F5344CB8AC3E}">
        <p14:creationId xmlns:p14="http://schemas.microsoft.com/office/powerpoint/2010/main" val="4612723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3600" dirty="0" err="1"/>
              <a:t>Fabbrini</a:t>
            </a:r>
            <a:r>
              <a:rPr lang="it-IT" sz="3600" dirty="0"/>
              <a:t>, A., Melucci, A., 1991, </a:t>
            </a:r>
            <a:r>
              <a:rPr lang="it-IT" sz="3600" i="1" dirty="0"/>
              <a:t>I luoghi dell'ascolto. Adolescenti e servizi di consultazione</a:t>
            </a:r>
            <a:r>
              <a:rPr lang="it-IT" sz="3600" dirty="0"/>
              <a:t>, </a:t>
            </a:r>
            <a:r>
              <a:rPr lang="it-IT" sz="3600" dirty="0" err="1"/>
              <a:t>Guerini</a:t>
            </a:r>
            <a:r>
              <a:rPr lang="it-IT" sz="3600" dirty="0"/>
              <a:t> e Associati, Milano.</a:t>
            </a:r>
            <a:r>
              <a:rPr lang="it-IT" dirty="0"/>
              <a:t/>
            </a:r>
            <a:br>
              <a:rPr lang="it-IT" dirty="0"/>
            </a:br>
            <a:endParaRPr lang="it-IT" dirty="0"/>
          </a:p>
        </p:txBody>
      </p:sp>
      <p:sp>
        <p:nvSpPr>
          <p:cNvPr id="3" name="Segnaposto contenuto 2"/>
          <p:cNvSpPr>
            <a:spLocks noGrp="1"/>
          </p:cNvSpPr>
          <p:nvPr>
            <p:ph idx="1"/>
          </p:nvPr>
        </p:nvSpPr>
        <p:spPr>
          <a:xfrm>
            <a:off x="838200" y="1316182"/>
            <a:ext cx="10515600" cy="5541818"/>
          </a:xfrm>
        </p:spPr>
        <p:txBody>
          <a:bodyPr>
            <a:normAutofit/>
          </a:bodyPr>
          <a:lstStyle/>
          <a:p>
            <a:pPr marL="0" indent="0">
              <a:buNone/>
            </a:pPr>
            <a:endParaRPr lang="it-IT" sz="3000" dirty="0" smtClean="0"/>
          </a:p>
          <a:p>
            <a:pPr marL="0" indent="0">
              <a:buNone/>
            </a:pPr>
            <a:r>
              <a:rPr lang="it-IT" sz="3000" dirty="0" smtClean="0"/>
              <a:t>“</a:t>
            </a:r>
            <a:r>
              <a:rPr lang="it-IT" sz="3000" dirty="0"/>
              <a:t>Se le vie dell'iniziazione erano in società del passato rigorosamente divise tra i sessi, oggi esse tendono ad avvicinarsi: nella innegabile diversità dei processi di identificazione sessuale, ragazze e ragazzi condividono percorsi di vita, culture, stili di consumo. Ciò che li unisce, li separa più nettamente dal mondo adulto. E certamente comune il rapporto ambivalente nei confronti delle figure adulte: dipendenza e autonomia rappresentano i poli opposti di un atteggiamento che si concretizza nel bisogno di «identificarsi con» e di «differenziarsi da». Bisogni contrapposti sono dunque presenti in modo simultaneo.</a:t>
            </a:r>
          </a:p>
        </p:txBody>
      </p:sp>
    </p:spTree>
    <p:extLst>
      <p:ext uri="{BB962C8B-B14F-4D97-AF65-F5344CB8AC3E}">
        <p14:creationId xmlns:p14="http://schemas.microsoft.com/office/powerpoint/2010/main" val="10098229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a:t>Il travestimento</a:t>
            </a:r>
            <a:r>
              <a:rPr lang="it-IT" dirty="0"/>
              <a:t/>
            </a:r>
            <a:br>
              <a:rPr lang="it-IT" dirty="0"/>
            </a:br>
            <a:endParaRPr lang="it-IT" dirty="0"/>
          </a:p>
        </p:txBody>
      </p:sp>
      <p:sp>
        <p:nvSpPr>
          <p:cNvPr id="3" name="Segnaposto contenuto 2"/>
          <p:cNvSpPr>
            <a:spLocks noGrp="1"/>
          </p:cNvSpPr>
          <p:nvPr>
            <p:ph idx="1"/>
          </p:nvPr>
        </p:nvSpPr>
        <p:spPr>
          <a:xfrm>
            <a:off x="838200" y="1039091"/>
            <a:ext cx="10515600" cy="5137872"/>
          </a:xfrm>
        </p:spPr>
        <p:txBody>
          <a:bodyPr>
            <a:normAutofit fontScale="92500" lnSpcReduction="10000"/>
          </a:bodyPr>
          <a:lstStyle/>
          <a:p>
            <a:pPr marL="0" indent="0">
              <a:buNone/>
            </a:pPr>
            <a:r>
              <a:rPr lang="it-IT" dirty="0"/>
              <a:t>Questo elemento rappresenta un elemento fra i più diversificati nelle sue forme e significati. In generale si può dire che in una fase di transizione un soggetto non ha una sua definizione certa e ben riconoscibile. Si trova pertanto in una fase metamorfica ed esposta a trasformazioni di vario tipo. Tale travestimento può quindi assumere varie forme:</a:t>
            </a:r>
          </a:p>
          <a:p>
            <a:pPr marL="0" indent="0">
              <a:buNone/>
            </a:pPr>
            <a:r>
              <a:rPr lang="it-IT" i="1" dirty="0"/>
              <a:t>nudità completa</a:t>
            </a:r>
            <a:r>
              <a:rPr lang="it-IT" dirty="0"/>
              <a:t> - secondo la tradizione Kamba in Africa dove pure gli adulti sono abitualmente vestiti, anche per le ragazze</a:t>
            </a:r>
          </a:p>
          <a:p>
            <a:pPr marL="0" indent="0">
              <a:buNone/>
            </a:pPr>
            <a:r>
              <a:rPr lang="it-IT" i="1" dirty="0"/>
              <a:t>travestimento da donna,</a:t>
            </a:r>
            <a:r>
              <a:rPr lang="it-IT" dirty="0"/>
              <a:t> per i maschi, (tra i. </a:t>
            </a:r>
            <a:r>
              <a:rPr lang="it-IT" dirty="0" err="1"/>
              <a:t>Bushong</a:t>
            </a:r>
            <a:r>
              <a:rPr lang="it-IT" dirty="0"/>
              <a:t> in Africa) a conferma del </a:t>
            </a:r>
            <a:r>
              <a:rPr lang="it-IT" i="1" dirty="0"/>
              <a:t>non-ancora-raggiunto status di maschio</a:t>
            </a:r>
            <a:endParaRPr lang="it-IT" dirty="0"/>
          </a:p>
          <a:p>
            <a:pPr marL="0" indent="0">
              <a:buNone/>
            </a:pPr>
            <a:r>
              <a:rPr lang="it-IT" i="1" dirty="0"/>
              <a:t>travestimento da animale </a:t>
            </a:r>
            <a:r>
              <a:rPr lang="it-IT" dirty="0"/>
              <a:t>ad indicare uno stadio ancora selvatico e non educato alla piena responsabilità di membro adulto della collettività</a:t>
            </a:r>
          </a:p>
          <a:p>
            <a:pPr marL="0" indent="0">
              <a:buNone/>
            </a:pPr>
            <a:r>
              <a:rPr lang="it-IT" i="1" dirty="0"/>
              <a:t>taglio dei capelli</a:t>
            </a:r>
            <a:r>
              <a:rPr lang="it-IT" dirty="0"/>
              <a:t>. I </a:t>
            </a:r>
            <a:r>
              <a:rPr lang="it-IT" dirty="0" err="1"/>
              <a:t>Bougainville</a:t>
            </a:r>
            <a:r>
              <a:rPr lang="it-IT" dirty="0"/>
              <a:t> delle isole Salomone si fanno crescere i capelli sino al giorno dell’iniziazione allorché, in occasione di un rito collettivo, vengono rapati a zero e la lunga chioma viene bruciata.</a:t>
            </a:r>
          </a:p>
          <a:p>
            <a:pPr marL="0" indent="0">
              <a:buNone/>
            </a:pPr>
            <a:endParaRPr lang="it-IT" dirty="0"/>
          </a:p>
        </p:txBody>
      </p:sp>
    </p:spTree>
    <p:extLst>
      <p:ext uri="{BB962C8B-B14F-4D97-AF65-F5344CB8AC3E}">
        <p14:creationId xmlns:p14="http://schemas.microsoft.com/office/powerpoint/2010/main" val="4213655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a:t>L'iniziazione alla sessualità</a:t>
            </a:r>
            <a:r>
              <a:rPr lang="it-IT" dirty="0"/>
              <a:t/>
            </a:r>
            <a:br>
              <a:rPr lang="it-IT" dirty="0"/>
            </a:br>
            <a:endParaRPr lang="it-IT" dirty="0"/>
          </a:p>
        </p:txBody>
      </p:sp>
      <p:sp>
        <p:nvSpPr>
          <p:cNvPr id="3" name="Segnaposto contenuto 2"/>
          <p:cNvSpPr>
            <a:spLocks noGrp="1"/>
          </p:cNvSpPr>
          <p:nvPr>
            <p:ph idx="1"/>
          </p:nvPr>
        </p:nvSpPr>
        <p:spPr>
          <a:xfrm>
            <a:off x="838200" y="1300480"/>
            <a:ext cx="10515600" cy="4876483"/>
          </a:xfrm>
        </p:spPr>
        <p:txBody>
          <a:bodyPr>
            <a:normAutofit fontScale="92500" lnSpcReduction="10000"/>
          </a:bodyPr>
          <a:lstStyle/>
          <a:p>
            <a:pPr marL="0" indent="0">
              <a:buNone/>
            </a:pPr>
            <a:r>
              <a:rPr lang="it-IT" dirty="0"/>
              <a:t>La pubescenza ed il graduale passaggio dalla sessualità infantile a quella adulta rappresenta verosimilmente l’elemento biologico cardine su cui vengono culturalmente costruite la pratiche rituali in oggetto. Tra le popolazioni dall'Oceania, ad esempio, l’istruzione iniziatica riguarda quasi esclusivamente la vita sessuale. Anche laddove il collegamento appare meno esplicito abbiamo motivo di ritenere che la sessualità svolga comunque un ruolo cardine</a:t>
            </a:r>
            <a:r>
              <a:rPr lang="it-IT" i="1" dirty="0"/>
              <a:t> </a:t>
            </a:r>
            <a:r>
              <a:rPr lang="it-IT" dirty="0"/>
              <a:t>tanto da far affermare a Van </a:t>
            </a:r>
            <a:r>
              <a:rPr lang="it-IT" dirty="0" err="1"/>
              <a:t>Gennep</a:t>
            </a:r>
            <a:r>
              <a:rPr lang="it-IT" dirty="0"/>
              <a:t> che “</a:t>
            </a:r>
            <a:r>
              <a:rPr lang="it-IT" i="1" dirty="0"/>
              <a:t>Le cerimonie in questione, quand'anche siano indipendenti dalla pubertà, hanno tuttavia un carattere sessuale</a:t>
            </a:r>
            <a:r>
              <a:rPr lang="it-IT" i="1" dirty="0" smtClean="0"/>
              <a:t>”.</a:t>
            </a:r>
          </a:p>
          <a:p>
            <a:pPr marL="0" indent="0">
              <a:buNone/>
            </a:pPr>
            <a:r>
              <a:rPr lang="it-IT" dirty="0"/>
              <a:t>Anche in questo caso, è assai diversificata la fenomenica attraverso la quale il tema viene declinato nelle diverse culture anche in relazione, ovviamente, a come la sessualità adulta si esprime all’interno del codice di valori di riferimento. Solo per fare alcuni cenni, possiamo ricordare alcuni di questi aspetti:</a:t>
            </a:r>
          </a:p>
          <a:p>
            <a:pPr marL="0" indent="0">
              <a:buNone/>
            </a:pPr>
            <a:endParaRPr lang="it-IT" dirty="0"/>
          </a:p>
          <a:p>
            <a:pPr marL="0" indent="0">
              <a:buNone/>
            </a:pPr>
            <a:endParaRPr lang="it-IT" dirty="0"/>
          </a:p>
        </p:txBody>
      </p:sp>
    </p:spTree>
    <p:extLst>
      <p:ext uri="{BB962C8B-B14F-4D97-AF65-F5344CB8AC3E}">
        <p14:creationId xmlns:p14="http://schemas.microsoft.com/office/powerpoint/2010/main" val="27370253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789709"/>
            <a:ext cx="10515600" cy="5387254"/>
          </a:xfrm>
        </p:spPr>
        <p:txBody>
          <a:bodyPr>
            <a:normAutofit fontScale="92500" lnSpcReduction="10000"/>
          </a:bodyPr>
          <a:lstStyle/>
          <a:p>
            <a:r>
              <a:rPr lang="it-IT" i="1" dirty="0"/>
              <a:t>- l’</a:t>
            </a:r>
            <a:r>
              <a:rPr lang="it-IT" b="1" i="1" dirty="0"/>
              <a:t>oscenità rituale</a:t>
            </a:r>
            <a:r>
              <a:rPr lang="it-IT" i="1" dirty="0"/>
              <a:t> </a:t>
            </a:r>
            <a:r>
              <a:rPr lang="it-IT" dirty="0"/>
              <a:t>sotto forma di racconti, gesti esibizionistici e sfoggio di simboli sessuali. Per la popolazione dei Kamba in Africa rappresenta la pratica iniziatica fondamentale. E’ noto comunque come giochi erotici di carattere dimostrativo-esibizionistico rappresentino una costante della fase adolescenziale che, seppure non incoraggiata, non va probabilmente repressa in modo indiscriminato e colpevolizzante come spesso avviene</a:t>
            </a:r>
            <a:r>
              <a:rPr lang="it-IT" dirty="0" smtClean="0"/>
              <a:t>.</a:t>
            </a:r>
          </a:p>
          <a:p>
            <a:pPr marL="0" indent="0">
              <a:buNone/>
            </a:pPr>
            <a:endParaRPr lang="it-IT" dirty="0"/>
          </a:p>
          <a:p>
            <a:r>
              <a:rPr lang="it-IT" b="1" i="1" dirty="0"/>
              <a:t>- La promiscuità</a:t>
            </a:r>
            <a:r>
              <a:rPr lang="it-IT" i="1" dirty="0"/>
              <a:t>. </a:t>
            </a:r>
            <a:r>
              <a:rPr lang="it-IT" dirty="0"/>
              <a:t>Prima di impegnarsi in relazioni matrimoniali più adulte e spesso definitive, viene concesso agli adolescenti un periodo di sperimentazione negli incontri e nelle frequentazioni che non si presentano come vincolanti per i legami futuri. Seppure talvolta codificati, questi incontri esprimono una costante universale propria dell’evoluzione psicosessuale dell’individuo nella quale viene consentita, in quanto ritenuta utile, una fase di sperimentazione nei rapporti intimi. Permane, ovviamente, il tabù alla procreazione.</a:t>
            </a:r>
          </a:p>
          <a:p>
            <a:pPr marL="0" indent="0">
              <a:buNone/>
            </a:pPr>
            <a:endParaRPr lang="it-IT" dirty="0"/>
          </a:p>
        </p:txBody>
      </p:sp>
    </p:spTree>
    <p:extLst>
      <p:ext uri="{BB962C8B-B14F-4D97-AF65-F5344CB8AC3E}">
        <p14:creationId xmlns:p14="http://schemas.microsoft.com/office/powerpoint/2010/main" val="25817823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43345" y="1011382"/>
            <a:ext cx="11596255" cy="5846617"/>
          </a:xfrm>
        </p:spPr>
        <p:txBody>
          <a:bodyPr>
            <a:normAutofit/>
          </a:bodyPr>
          <a:lstStyle/>
          <a:p>
            <a:r>
              <a:rPr lang="it-IT" sz="3000" i="1" dirty="0"/>
              <a:t>L’</a:t>
            </a:r>
            <a:r>
              <a:rPr lang="it-IT" sz="3000" b="1" i="1" dirty="0"/>
              <a:t>orgia sessuale,</a:t>
            </a:r>
            <a:r>
              <a:rPr lang="it-IT" sz="3000" i="1" dirty="0"/>
              <a:t> </a:t>
            </a:r>
            <a:r>
              <a:rPr lang="it-IT" sz="3000" dirty="0"/>
              <a:t>in questi casi spesso si sospendono le norme che nella vita quotidiana regolano i rapporti sessuali tra gli individui. Tale aspetto, strettamente connesso a quello della promiscuità, non ha necessariamente una esplicita valenza sessuale ma sta ad indicare una fase di indifferenziazione che precede l’approdo dell’iniziando al traguardo di una definitiva definizione sessuale e sociale all’interno della collettività.</a:t>
            </a:r>
            <a:r>
              <a:rPr lang="it-IT" sz="3000" i="1" dirty="0"/>
              <a:t> </a:t>
            </a:r>
            <a:endParaRPr lang="it-IT" sz="3000" i="1" dirty="0" smtClean="0"/>
          </a:p>
          <a:p>
            <a:endParaRPr lang="it-IT" sz="3000" dirty="0"/>
          </a:p>
          <a:p>
            <a:r>
              <a:rPr lang="it-IT" sz="3000" b="1" i="1" dirty="0"/>
              <a:t>Le pratiche omoerotiche. </a:t>
            </a:r>
            <a:r>
              <a:rPr lang="it-IT" sz="3000" dirty="0"/>
              <a:t>Come</a:t>
            </a:r>
            <a:r>
              <a:rPr lang="it-IT" sz="3000" i="1" dirty="0"/>
              <a:t> </a:t>
            </a:r>
            <a:r>
              <a:rPr lang="it-IT" sz="3000" dirty="0"/>
              <a:t>sintetizza al proposito </a:t>
            </a:r>
            <a:r>
              <a:rPr lang="it-IT" sz="3000" dirty="0" err="1"/>
              <a:t>Brelich</a:t>
            </a:r>
            <a:r>
              <a:rPr lang="it-IT" sz="3000" dirty="0"/>
              <a:t> (2008)</a:t>
            </a:r>
            <a:r>
              <a:rPr lang="it-IT" sz="3000" i="1" dirty="0"/>
              <a:t> </a:t>
            </a:r>
            <a:r>
              <a:rPr lang="it-IT" sz="3000" b="1" i="1" dirty="0"/>
              <a:t> “</a:t>
            </a:r>
            <a:r>
              <a:rPr lang="it-IT" sz="3000" i="1" dirty="0"/>
              <a:t>Non sono rare le pratiche omosessuali da parte del personale addetto alle iniziazioni o, comunque, di persone più anziane”.</a:t>
            </a:r>
            <a:endParaRPr lang="it-IT" sz="3000" dirty="0"/>
          </a:p>
        </p:txBody>
      </p:sp>
    </p:spTree>
    <p:extLst>
      <p:ext uri="{BB962C8B-B14F-4D97-AF65-F5344CB8AC3E}">
        <p14:creationId xmlns:p14="http://schemas.microsoft.com/office/powerpoint/2010/main" val="3349045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b="1" dirty="0"/>
              <a:t>Riti di passaggio e adolescenza </a:t>
            </a:r>
            <a:r>
              <a:rPr lang="it-IT" b="1" dirty="0" smtClean="0"/>
              <a:t>nell’era digitale</a:t>
            </a:r>
            <a:r>
              <a:rPr lang="it-IT" b="1" dirty="0"/>
              <a:t/>
            </a:r>
            <a:br>
              <a:rPr lang="it-IT" b="1" dirty="0"/>
            </a:br>
            <a:r>
              <a:rPr lang="it-IT" b="1" dirty="0"/>
              <a:t>Riccardo Zerbetto</a:t>
            </a:r>
            <a:br>
              <a:rPr lang="it-IT" b="1" dirty="0"/>
            </a:br>
            <a:endParaRPr lang="it-IT" dirty="0"/>
          </a:p>
        </p:txBody>
      </p:sp>
      <p:sp>
        <p:nvSpPr>
          <p:cNvPr id="3" name="Segnaposto contenuto 2"/>
          <p:cNvSpPr>
            <a:spLocks noGrp="1"/>
          </p:cNvSpPr>
          <p:nvPr>
            <p:ph idx="1"/>
          </p:nvPr>
        </p:nvSpPr>
        <p:spPr>
          <a:xfrm>
            <a:off x="838200" y="1825624"/>
            <a:ext cx="10515600" cy="4798695"/>
          </a:xfrm>
        </p:spPr>
        <p:txBody>
          <a:bodyPr>
            <a:normAutofit/>
          </a:bodyPr>
          <a:lstStyle/>
          <a:p>
            <a:pPr marL="0" indent="0">
              <a:buNone/>
            </a:pPr>
            <a:r>
              <a:rPr lang="it-IT" sz="3200" dirty="0"/>
              <a:t>Non avviene spesso che un’idea forte, che un concetto illuminante abbiano una fortuna tale da uscire dagli ambiti di discipline specifiche per divenire acquisizione universale della cultura di un periodo storico e quindi patrimonio del genere umano. Tale privilegio va senz'altro riconosciuto al concetto di rito di passaggio che, introdotto dall'antropologo Van </a:t>
            </a:r>
            <a:r>
              <a:rPr lang="it-IT" sz="3200" dirty="0" err="1"/>
              <a:t>Gennep</a:t>
            </a:r>
            <a:r>
              <a:rPr lang="it-IT" sz="3200" dirty="0"/>
              <a:t> nel 1909, è entrato gradualmente nel vocabolario comune sino ad essere considerato come ovvio costituente del nostro armamentario concettuale</a:t>
            </a:r>
          </a:p>
        </p:txBody>
      </p:sp>
    </p:spTree>
    <p:extLst>
      <p:ext uri="{BB962C8B-B14F-4D97-AF65-F5344CB8AC3E}">
        <p14:creationId xmlns:p14="http://schemas.microsoft.com/office/powerpoint/2010/main" val="35685240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Varianti in tema di pratiche sessuali</a:t>
            </a:r>
            <a:endParaRPr lang="it-IT" dirty="0"/>
          </a:p>
        </p:txBody>
      </p:sp>
      <p:sp>
        <p:nvSpPr>
          <p:cNvPr id="3" name="Segnaposto contenuto 2"/>
          <p:cNvSpPr>
            <a:spLocks noGrp="1"/>
          </p:cNvSpPr>
          <p:nvPr>
            <p:ph idx="1"/>
          </p:nvPr>
        </p:nvSpPr>
        <p:spPr>
          <a:xfrm>
            <a:off x="838200" y="1544320"/>
            <a:ext cx="10703560" cy="5080000"/>
          </a:xfrm>
        </p:spPr>
        <p:txBody>
          <a:bodyPr>
            <a:normAutofit fontScale="92500" lnSpcReduction="10000"/>
          </a:bodyPr>
          <a:lstStyle/>
          <a:p>
            <a:pPr marL="0" indent="0">
              <a:buNone/>
            </a:pPr>
            <a:r>
              <a:rPr lang="it-IT" dirty="0"/>
              <a:t>- </a:t>
            </a:r>
            <a:r>
              <a:rPr lang="it-IT" b="1" dirty="0"/>
              <a:t>obbligo dell’iniziando a sottostare al volere degli anziani o dei compagni più adulti </a:t>
            </a:r>
            <a:r>
              <a:rPr lang="it-IT" dirty="0"/>
              <a:t>sotto il profilo sessuale, come in altri ambiti</a:t>
            </a:r>
          </a:p>
          <a:p>
            <a:pPr marL="0" indent="0">
              <a:buNone/>
            </a:pPr>
            <a:r>
              <a:rPr lang="it-IT" dirty="0"/>
              <a:t>- istruzione sessuale pratica</a:t>
            </a:r>
          </a:p>
          <a:p>
            <a:pPr marL="0" indent="0">
              <a:buNone/>
            </a:pPr>
            <a:r>
              <a:rPr lang="it-IT" dirty="0"/>
              <a:t>- </a:t>
            </a:r>
            <a:r>
              <a:rPr lang="it-IT" b="1" dirty="0"/>
              <a:t>sospensione o rovesciamento delle norme vigenti nella società per sottolineare la condizione ancora</a:t>
            </a:r>
            <a:r>
              <a:rPr lang="it-IT" b="1" i="1" dirty="0"/>
              <a:t> in-forme </a:t>
            </a:r>
            <a:r>
              <a:rPr lang="it-IT" b="1" dirty="0"/>
              <a:t>dell’iniziando </a:t>
            </a:r>
          </a:p>
          <a:p>
            <a:pPr marL="0" indent="0">
              <a:buNone/>
            </a:pPr>
            <a:r>
              <a:rPr lang="it-IT" dirty="0"/>
              <a:t>- sottolineatura della </a:t>
            </a:r>
            <a:r>
              <a:rPr lang="it-IT" b="1" dirty="0"/>
              <a:t>condizione di </a:t>
            </a:r>
            <a:r>
              <a:rPr lang="it-IT" b="1" i="1" dirty="0"/>
              <a:t>non-ancora-uomo</a:t>
            </a:r>
            <a:r>
              <a:rPr lang="it-IT" b="1" dirty="0"/>
              <a:t> e, per converso di </a:t>
            </a:r>
            <a:r>
              <a:rPr lang="it-IT" b="1" i="1" dirty="0"/>
              <a:t>quasi-donna</a:t>
            </a:r>
            <a:r>
              <a:rPr lang="it-IT" b="1" dirty="0"/>
              <a:t> attribuita all’iniziando </a:t>
            </a:r>
            <a:r>
              <a:rPr lang="it-IT" dirty="0"/>
              <a:t>(da cui l’uso di chiamare i giovinetti “donna” o “concubina del re” nella tradizione africana </a:t>
            </a:r>
            <a:r>
              <a:rPr lang="it-IT" dirty="0" err="1"/>
              <a:t>Bushong</a:t>
            </a:r>
            <a:r>
              <a:rPr lang="it-IT" dirty="0"/>
              <a:t>)</a:t>
            </a:r>
          </a:p>
          <a:p>
            <a:pPr>
              <a:buFontTx/>
              <a:buChar char="-"/>
            </a:pPr>
            <a:r>
              <a:rPr lang="it-IT" b="1" dirty="0" smtClean="0"/>
              <a:t>ammaestramento </a:t>
            </a:r>
            <a:r>
              <a:rPr lang="it-IT" b="1" dirty="0"/>
              <a:t>sulla sessualità </a:t>
            </a:r>
            <a:r>
              <a:rPr lang="it-IT" dirty="0"/>
              <a:t>che può contemplare non solo un aspetto trasmesso verbalmente ma anche sotto forma di partecipazione ad attività sessuali di adulti o la contemplazione della raffigurazione di un coito (presso i </a:t>
            </a:r>
            <a:r>
              <a:rPr lang="it-IT" dirty="0" err="1"/>
              <a:t>Pasum</a:t>
            </a:r>
            <a:r>
              <a:rPr lang="it-IT" dirty="0" smtClean="0"/>
              <a:t>)</a:t>
            </a:r>
          </a:p>
          <a:p>
            <a:pPr>
              <a:buFontTx/>
              <a:buChar char="-"/>
            </a:pPr>
            <a:r>
              <a:rPr lang="it-IT" b="1" dirty="0"/>
              <a:t>mutilazioni sessuali </a:t>
            </a:r>
            <a:r>
              <a:rPr lang="it-IT" dirty="0"/>
              <a:t>di cui si dirà più avanti.</a:t>
            </a:r>
          </a:p>
          <a:p>
            <a:pPr marL="0" indent="0">
              <a:buNone/>
            </a:pPr>
            <a:endParaRPr lang="it-IT" dirty="0"/>
          </a:p>
        </p:txBody>
      </p:sp>
    </p:spTree>
    <p:extLst>
      <p:ext uri="{BB962C8B-B14F-4D97-AF65-F5344CB8AC3E}">
        <p14:creationId xmlns:p14="http://schemas.microsoft.com/office/powerpoint/2010/main" val="19691758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762000"/>
            <a:ext cx="10515600" cy="5414963"/>
          </a:xfrm>
        </p:spPr>
        <p:txBody>
          <a:bodyPr>
            <a:normAutofit/>
          </a:bodyPr>
          <a:lstStyle/>
          <a:p>
            <a:pPr marL="0" indent="0">
              <a:buNone/>
            </a:pPr>
            <a:r>
              <a:rPr lang="it-IT" dirty="0"/>
              <a:t>Nelle culture contemporanee dell’Occidente, costruite su una esplicita o implicita costellazione valoriale di derivazione cristiana che notoriamente tende a eludere l’aspetto della sessualità come valore, non compaiono riti che sottolineino in positivo il raggiungimento della pubertà. </a:t>
            </a:r>
            <a:r>
              <a:rPr lang="it-IT" b="1" dirty="0"/>
              <a:t>Sta in genere all’atteggiamento educativo dei genitori </a:t>
            </a:r>
            <a:r>
              <a:rPr lang="it-IT" b="1" i="1" dirty="0"/>
              <a:t>dare il benvenuto</a:t>
            </a:r>
            <a:r>
              <a:rPr lang="it-IT" b="1" dirty="0"/>
              <a:t> alla prima mestruazione </a:t>
            </a:r>
            <a:r>
              <a:rPr lang="it-IT" dirty="0"/>
              <a:t>(meno, in genere, alla prima eiaculazione) o manifestare un (imperdonabile) atteggiamento evitante (quando non svalutativo) rispetto a questo evento. </a:t>
            </a:r>
            <a:endParaRPr lang="it-IT" dirty="0" smtClean="0"/>
          </a:p>
          <a:p>
            <a:pPr marL="0" indent="0">
              <a:buNone/>
            </a:pPr>
            <a:r>
              <a:rPr lang="it-IT" b="1" dirty="0" smtClean="0"/>
              <a:t>La </a:t>
            </a:r>
            <a:r>
              <a:rPr lang="it-IT" b="1" dirty="0"/>
              <a:t>ritualizzazione viene spostata quindi, nella tradizione socio-religiosa tradizionale, sull’evento del matrimonio </a:t>
            </a:r>
            <a:r>
              <a:rPr lang="it-IT" dirty="0"/>
              <a:t>nel cui ambito si riassumono i temi del digiuno sessuale preparatorio, del banchetto rituale, dello scambio di doni, del viaggio (luna di miele) etc. prima di assumere i ruoli della funziona adulta. </a:t>
            </a:r>
          </a:p>
          <a:p>
            <a:pPr marL="0" indent="0">
              <a:buNone/>
            </a:pPr>
            <a:endParaRPr lang="it-IT" dirty="0"/>
          </a:p>
        </p:txBody>
      </p:sp>
    </p:spTree>
    <p:extLst>
      <p:ext uri="{BB962C8B-B14F-4D97-AF65-F5344CB8AC3E}">
        <p14:creationId xmlns:p14="http://schemas.microsoft.com/office/powerpoint/2010/main" val="40099198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i="1" dirty="0"/>
              <a:t>La componente misterica e la conoscenza di certi oggetti segreti</a:t>
            </a:r>
            <a:r>
              <a:rPr lang="it-IT" dirty="0"/>
              <a:t/>
            </a:r>
            <a:br>
              <a:rPr lang="it-IT" dirty="0"/>
            </a:br>
            <a:endParaRPr lang="it-IT" dirty="0"/>
          </a:p>
        </p:txBody>
      </p:sp>
      <p:sp>
        <p:nvSpPr>
          <p:cNvPr id="3" name="Segnaposto contenuto 2"/>
          <p:cNvSpPr>
            <a:spLocks noGrp="1"/>
          </p:cNvSpPr>
          <p:nvPr>
            <p:ph idx="1"/>
          </p:nvPr>
        </p:nvSpPr>
        <p:spPr/>
        <p:txBody>
          <a:bodyPr>
            <a:normAutofit fontScale="92500" lnSpcReduction="20000"/>
          </a:bodyPr>
          <a:lstStyle/>
          <a:p>
            <a:pPr marL="0" indent="0">
              <a:buNone/>
            </a:pPr>
            <a:r>
              <a:rPr lang="it-IT" dirty="0"/>
              <a:t>I riti di passaggio sono talvolta coincidenti con pratiche misteriche che hanno per oggetto primario l’introduzione dell’iniziando alla conoscenza e pratica della sessualità adulta o di forme intermedie considerate propedeutiche alla stessa.</a:t>
            </a:r>
          </a:p>
          <a:p>
            <a:pPr marL="0" indent="0">
              <a:buNone/>
            </a:pPr>
            <a:r>
              <a:rPr lang="it-IT" dirty="0"/>
              <a:t>Frequente è anche il ricorso ad oggetti collegati al privilegio, dato nel rito, di appropriarsi dei vari aspetti che ineriscono il raggiungimento dell’età adulta. Possono quindi essere strumenti per la caccia e la pesca, strumenti, armi, maschere o feticci di vario genere.</a:t>
            </a:r>
          </a:p>
          <a:p>
            <a:pPr marL="0" indent="0">
              <a:buNone/>
            </a:pPr>
            <a:r>
              <a:rPr lang="it-IT" dirty="0"/>
              <a:t>Tali oggetti</a:t>
            </a:r>
            <a:r>
              <a:rPr lang="it-IT" i="1" dirty="0"/>
              <a:t> sacri</a:t>
            </a:r>
            <a:r>
              <a:rPr lang="it-IT" dirty="0"/>
              <a:t> che vengono mostrati o fatti toccare all’iniziando. Il segreto collegato a tali elementi può essere così rigoroso da essere tutelato dalla pena di morte. L’esempio più eclatante sono i Misteri eleusini greci nei quali pure era prevista la manifestazione di “</a:t>
            </a:r>
            <a:r>
              <a:rPr lang="it-IT" b="1" dirty="0"/>
              <a:t>cose sacre (</a:t>
            </a:r>
            <a:r>
              <a:rPr lang="it-IT" b="1" i="1" dirty="0" err="1"/>
              <a:t>ierà</a:t>
            </a:r>
            <a:r>
              <a:rPr lang="it-IT" dirty="0"/>
              <a:t>)” e sulla natura delle quali non si è raggiunta la certezza nonostante il rito misterico sia stato frequentato da un’infinità di adepti nel corso di oltre un millennio. </a:t>
            </a:r>
          </a:p>
          <a:p>
            <a:pPr marL="0" indent="0">
              <a:buNone/>
            </a:pPr>
            <a:endParaRPr lang="it-IT" dirty="0"/>
          </a:p>
        </p:txBody>
      </p:sp>
    </p:spTree>
    <p:extLst>
      <p:ext uri="{BB962C8B-B14F-4D97-AF65-F5344CB8AC3E}">
        <p14:creationId xmlns:p14="http://schemas.microsoft.com/office/powerpoint/2010/main" val="38134407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734291" y="678873"/>
            <a:ext cx="10619509" cy="5498090"/>
          </a:xfrm>
        </p:spPr>
        <p:txBody>
          <a:bodyPr>
            <a:normAutofit/>
          </a:bodyPr>
          <a:lstStyle/>
          <a:p>
            <a:pPr marL="0" indent="0">
              <a:buNone/>
            </a:pPr>
            <a:r>
              <a:rPr lang="it-IT" b="1" dirty="0"/>
              <a:t>In molti casi non è tanto l’oggetto in sé, quanto la capacità stessa dell’iniziando di mantenere un segreto - in quanto adulto - ad essere messa a prova</a:t>
            </a:r>
            <a:r>
              <a:rPr lang="it-IT" dirty="0"/>
              <a:t>. Il suono di un rombo - attribuito alla voce degli antenati - viene ad esempio svelato come frutto della percussione dello strumento. In termini più vicini alla nostra cultura il meccanismo può essere assimilato alla rivelazione che i suoni o gli indizi del passaggio di un personaggio magico, come Babbo Natale o la Befana, non sono altro che artifizi inventati dai genitori per coltivare la credenza nel celeste dispensatore di doni. Quello che cambia, rispetto ad una dimensione puramente materialistica e al massimo favolistica, è semmai la sottolineatura del significato sacrale dell’operazione che, nel caso di una dimensione religiosa del mondo, non viene scalfita dall’adozione dell’espediente.</a:t>
            </a:r>
          </a:p>
          <a:p>
            <a:pPr marL="0" indent="0">
              <a:buNone/>
            </a:pPr>
            <a:endParaRPr lang="it-IT" dirty="0"/>
          </a:p>
        </p:txBody>
      </p:sp>
    </p:spTree>
    <p:extLst>
      <p:ext uri="{BB962C8B-B14F-4D97-AF65-F5344CB8AC3E}">
        <p14:creationId xmlns:p14="http://schemas.microsoft.com/office/powerpoint/2010/main" val="34202397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a:t>Il linguaggio segreto</a:t>
            </a:r>
            <a:r>
              <a:rPr lang="it-IT" dirty="0"/>
              <a:t/>
            </a:r>
            <a:br>
              <a:rPr lang="it-IT" dirty="0"/>
            </a:br>
            <a:endParaRPr lang="it-IT" dirty="0"/>
          </a:p>
        </p:txBody>
      </p:sp>
      <p:sp>
        <p:nvSpPr>
          <p:cNvPr id="3" name="Segnaposto contenuto 2"/>
          <p:cNvSpPr>
            <a:spLocks noGrp="1"/>
          </p:cNvSpPr>
          <p:nvPr>
            <p:ph idx="1"/>
          </p:nvPr>
        </p:nvSpPr>
        <p:spPr>
          <a:xfrm>
            <a:off x="838200" y="1205345"/>
            <a:ext cx="10515600" cy="4971618"/>
          </a:xfrm>
        </p:spPr>
        <p:txBody>
          <a:bodyPr>
            <a:normAutofit fontScale="92500" lnSpcReduction="20000"/>
          </a:bodyPr>
          <a:lstStyle/>
          <a:p>
            <a:pPr marL="0" indent="0">
              <a:buNone/>
            </a:pPr>
            <a:r>
              <a:rPr lang="it-IT" dirty="0"/>
              <a:t>Frequente è l’uso di formule magiche o di locuzioni collegate al particolare periodo di passaggio. Alcune parole vengono “affidate” dagli iniziatori agli iniziandi che sono tenuti a farne un uso oculato e rituale. Un caso estremo è quello dei </a:t>
            </a:r>
            <a:r>
              <a:rPr lang="it-IT" i="1" dirty="0" err="1"/>
              <a:t>Baja</a:t>
            </a:r>
            <a:r>
              <a:rPr lang="it-IT" i="1" dirty="0"/>
              <a:t> </a:t>
            </a:r>
            <a:r>
              <a:rPr lang="it-IT" dirty="0"/>
              <a:t>descritto da </a:t>
            </a:r>
            <a:r>
              <a:rPr lang="it-IT" dirty="0" err="1"/>
              <a:t>Tessmann</a:t>
            </a:r>
            <a:r>
              <a:rPr lang="it-IT" dirty="0"/>
              <a:t> (da </a:t>
            </a:r>
            <a:r>
              <a:rPr lang="it-IT" dirty="0" err="1"/>
              <a:t>Brelich</a:t>
            </a:r>
            <a:r>
              <a:rPr lang="it-IT" dirty="0"/>
              <a:t>, 1969, p. 72)  nel quale</a:t>
            </a:r>
            <a:r>
              <a:rPr lang="it-IT" b="1" dirty="0"/>
              <a:t> gli </a:t>
            </a:r>
            <a:r>
              <a:rPr lang="it-IT" b="1" dirty="0" err="1"/>
              <a:t>inziandi</a:t>
            </a:r>
            <a:r>
              <a:rPr lang="it-IT" b="1" dirty="0"/>
              <a:t> sono tenuti a dimenticare completamente la propria lingua per tutto il periodo della iniziazione nel quale sono tenuti ad utilizzare una lingua segreta</a:t>
            </a:r>
            <a:r>
              <a:rPr lang="it-IT" dirty="0"/>
              <a:t>. </a:t>
            </a:r>
            <a:endParaRPr lang="it-IT" dirty="0" smtClean="0"/>
          </a:p>
          <a:p>
            <a:pPr marL="0" indent="0">
              <a:buNone/>
            </a:pPr>
            <a:endParaRPr lang="it-IT" dirty="0"/>
          </a:p>
          <a:p>
            <a:pPr marL="0" indent="0">
              <a:buNone/>
            </a:pPr>
            <a:r>
              <a:rPr lang="it-IT" dirty="0"/>
              <a:t>Se, come sappiamo, ogni cultura, o sottocultura, comporta un proprio linguaggio, è evidente che anche lo status transizionale dell’adolescenza, che in certi casi si perpetua per un lungo periodo, si accompagnerà ad un lessico che ne rispecchierà i contenuti ed i modi espressivi peculiari. </a:t>
            </a:r>
            <a:r>
              <a:rPr lang="it-IT" b="1" dirty="0"/>
              <a:t>Evidente è l’analogia con il linguaggio dei giovani, ricco di espressioni volutamente criptiche per gli adulti </a:t>
            </a:r>
            <a:r>
              <a:rPr lang="it-IT" dirty="0"/>
              <a:t>(non solo come neologismi, ma come uso di parole di uso corrente con significato diverso).</a:t>
            </a:r>
          </a:p>
          <a:p>
            <a:pPr marL="0" indent="0">
              <a:buNone/>
            </a:pPr>
            <a:endParaRPr lang="it-IT" dirty="0"/>
          </a:p>
        </p:txBody>
      </p:sp>
    </p:spTree>
    <p:extLst>
      <p:ext uri="{BB962C8B-B14F-4D97-AF65-F5344CB8AC3E}">
        <p14:creationId xmlns:p14="http://schemas.microsoft.com/office/powerpoint/2010/main" val="305556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1274618"/>
            <a:ext cx="10515600" cy="5278581"/>
          </a:xfrm>
        </p:spPr>
        <p:txBody>
          <a:bodyPr/>
          <a:lstStyle/>
          <a:p>
            <a:pPr marL="0" indent="0">
              <a:buNone/>
            </a:pPr>
            <a:r>
              <a:rPr lang="it-IT" sz="3200" dirty="0"/>
              <a:t>La notevole mobilità della transizione adolescenziale nelle società moderne non consente una cristallizzazione di un linguaggio iniziatico in un codice fisso e trasmissibile attraverso le generazioni</a:t>
            </a:r>
            <a:r>
              <a:rPr lang="it-IT" sz="3200" b="1" dirty="0"/>
              <a:t>. Si assiste quindi ad un pullulare di mode linguistiche di breve vita e che, non appena si cerca di fissare in un nuovo codice linguistico, già risultano desuete</a:t>
            </a:r>
            <a:r>
              <a:rPr lang="it-IT" sz="3200" dirty="0"/>
              <a:t>. La tendenza comunque degli adolescenti ad elaborare codici comunicativi propri va riconosciuta come un ingrediente universale e strutturale alla fase evolutiva che attraversano.</a:t>
            </a:r>
          </a:p>
          <a:p>
            <a:pPr marL="0" indent="0">
              <a:buNone/>
            </a:pPr>
            <a:endParaRPr lang="it-IT" dirty="0"/>
          </a:p>
        </p:txBody>
      </p:sp>
    </p:spTree>
    <p:extLst>
      <p:ext uri="{BB962C8B-B14F-4D97-AF65-F5344CB8AC3E}">
        <p14:creationId xmlns:p14="http://schemas.microsoft.com/office/powerpoint/2010/main" val="7928741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a:t>Il nome nuovo</a:t>
            </a:r>
            <a:r>
              <a:rPr lang="it-IT" dirty="0"/>
              <a:t/>
            </a:r>
            <a:br>
              <a:rPr lang="it-IT" dirty="0"/>
            </a:br>
            <a:endParaRPr lang="it-IT" dirty="0"/>
          </a:p>
        </p:txBody>
      </p:sp>
      <p:sp>
        <p:nvSpPr>
          <p:cNvPr id="3" name="Segnaposto contenuto 2"/>
          <p:cNvSpPr>
            <a:spLocks noGrp="1"/>
          </p:cNvSpPr>
          <p:nvPr>
            <p:ph idx="1"/>
          </p:nvPr>
        </p:nvSpPr>
        <p:spPr>
          <a:xfrm>
            <a:off x="838200" y="1052945"/>
            <a:ext cx="10515600" cy="5124018"/>
          </a:xfrm>
        </p:spPr>
        <p:txBody>
          <a:bodyPr>
            <a:normAutofit fontScale="85000" lnSpcReduction="10000"/>
          </a:bodyPr>
          <a:lstStyle/>
          <a:p>
            <a:pPr marL="0" indent="0">
              <a:buNone/>
            </a:pPr>
            <a:r>
              <a:rPr lang="it-IT" dirty="0"/>
              <a:t>A conclusione del rito viene spesso assegnato un nome nuovo, quello che designa l’individuo nel possesso del ruolo sociale adulto all’interno della collettività. Tra i pellerossa tale nome viene individuato da uno sciamano che utilizzerà il materiale emerso dalla </a:t>
            </a:r>
            <a:r>
              <a:rPr lang="it-IT" i="1" dirty="0"/>
              <a:t>visione</a:t>
            </a:r>
            <a:r>
              <a:rPr lang="it-IT" dirty="0"/>
              <a:t> (ricercata a seguito di isolamento, digiuno e assunzione di piante allucinogene) dalla quale far emergere la intima natura del nuovo adulto (da cui l’associazione con le caratteristiche di un animale) e congiuntamente il ruolo che lo stesso è chiamato a svolgere a vantaggio della comunità. Il fatto che l’iniziazione non riguardi solo l’indiziando ma la l’intero gruppo sociale è sottolineato dal cambiamento contestuale del nome del padre, ad esempio, come già riportato a proposito dei Masai.</a:t>
            </a:r>
          </a:p>
          <a:p>
            <a:pPr marL="0" indent="0">
              <a:buNone/>
            </a:pPr>
            <a:r>
              <a:rPr lang="it-IT" b="1" dirty="0"/>
              <a:t>Il fatto che il nome venga dato alla nascita, nell’attuale tradizione, e non alla nascita dell’</a:t>
            </a:r>
            <a:r>
              <a:rPr lang="it-IT" b="1" i="1" dirty="0"/>
              <a:t>uomo nuovo</a:t>
            </a:r>
            <a:r>
              <a:rPr lang="it-IT" i="1" dirty="0"/>
              <a:t> </a:t>
            </a:r>
            <a:r>
              <a:rPr lang="it-IT" dirty="0"/>
              <a:t>collegata al battesimo, come era nel cristianesimo delle origini, toglie pregnanza di significato a tale momento rituale nella nostra cultura. Tale valore simbolico viene tuttavia recuperato spesso - oltre che negli epiteti che spesso i giovani si scambiano - all’interno di comunità religiose o comunque connotate da un forte senso di appartenenza al gruppo.</a:t>
            </a:r>
          </a:p>
          <a:p>
            <a:pPr marL="0" indent="0">
              <a:buNone/>
            </a:pPr>
            <a:endParaRPr lang="it-IT" dirty="0"/>
          </a:p>
        </p:txBody>
      </p:sp>
    </p:spTree>
    <p:extLst>
      <p:ext uri="{BB962C8B-B14F-4D97-AF65-F5344CB8AC3E}">
        <p14:creationId xmlns:p14="http://schemas.microsoft.com/office/powerpoint/2010/main" val="2788198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i="1" dirty="0"/>
              <a:t>La segnatura indelebile (mutilazione, tatuaggio </a:t>
            </a:r>
            <a:r>
              <a:rPr lang="it-IT" b="1" i="1" dirty="0" err="1"/>
              <a:t>etc</a:t>
            </a:r>
            <a:r>
              <a:rPr lang="it-IT" b="1" i="1" dirty="0"/>
              <a:t>)</a:t>
            </a:r>
            <a:r>
              <a:rPr lang="it-IT" dirty="0"/>
              <a:t/>
            </a:r>
            <a:br>
              <a:rPr lang="it-IT" dirty="0"/>
            </a:br>
            <a:endParaRPr lang="it-IT" dirty="0"/>
          </a:p>
        </p:txBody>
      </p:sp>
      <p:sp>
        <p:nvSpPr>
          <p:cNvPr id="3" name="Segnaposto contenuto 2"/>
          <p:cNvSpPr>
            <a:spLocks noGrp="1"/>
          </p:cNvSpPr>
          <p:nvPr>
            <p:ph idx="1"/>
          </p:nvPr>
        </p:nvSpPr>
        <p:spPr>
          <a:xfrm>
            <a:off x="838200" y="1300480"/>
            <a:ext cx="10515600" cy="5344160"/>
          </a:xfrm>
        </p:spPr>
        <p:txBody>
          <a:bodyPr>
            <a:normAutofit/>
          </a:bodyPr>
          <a:lstStyle/>
          <a:p>
            <a:pPr marL="0" indent="0">
              <a:buNone/>
            </a:pPr>
            <a:r>
              <a:rPr lang="it-IT" dirty="0"/>
              <a:t>Molto significativa è la pratica con cui </a:t>
            </a:r>
            <a:r>
              <a:rPr lang="it-IT" b="1" dirty="0"/>
              <a:t>l’iniziando viene </a:t>
            </a:r>
            <a:r>
              <a:rPr lang="it-IT" b="1" i="1" dirty="0"/>
              <a:t>marcato </a:t>
            </a:r>
            <a:r>
              <a:rPr lang="it-IT" b="1" dirty="0"/>
              <a:t>a dimostrazione del fatto che non è più un soggetto </a:t>
            </a:r>
            <a:r>
              <a:rPr lang="it-IT" b="1" i="1" dirty="0"/>
              <a:t>in fieri,</a:t>
            </a:r>
            <a:r>
              <a:rPr lang="it-IT" b="1" dirty="0"/>
              <a:t> ma definito all’interno di una identità sociale ben determinata</a:t>
            </a:r>
            <a:r>
              <a:rPr lang="it-IT" dirty="0"/>
              <a:t>.</a:t>
            </a:r>
          </a:p>
          <a:p>
            <a:pPr marL="0" indent="0">
              <a:buNone/>
            </a:pPr>
            <a:r>
              <a:rPr lang="it-IT" dirty="0"/>
              <a:t>La più frequente di queste pratiche è la circoncisione, adottata in molte culture oltre a quella ebraica. Questa, salvo ad essere anticipata in alcune tradizioni come modalità di differenziazione da un contesto etnico-culturale di derivazione, si colloca generalmente all’interno dei riti iniziatici e sancisce il passaggio da una sessualità infantile a quella adulta. Ma molte altre sono le pratiche miranti a segnare il giovane in modo chiaro e spesso indelebile, proprio a testimonianza della irreversibilità dell’avvenuta trasformazione di status sociale.</a:t>
            </a:r>
          </a:p>
          <a:p>
            <a:pPr marL="0" indent="0">
              <a:buNone/>
            </a:pPr>
            <a:endParaRPr lang="it-IT" dirty="0"/>
          </a:p>
        </p:txBody>
      </p:sp>
    </p:spTree>
    <p:extLst>
      <p:ext uri="{BB962C8B-B14F-4D97-AF65-F5344CB8AC3E}">
        <p14:creationId xmlns:p14="http://schemas.microsoft.com/office/powerpoint/2010/main" val="29024350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Circoncisione e </a:t>
            </a:r>
            <a:r>
              <a:rPr lang="it-IT" dirty="0" err="1" smtClean="0"/>
              <a:t>cliteridectomia</a:t>
            </a:r>
            <a:endParaRPr lang="it-IT" dirty="0"/>
          </a:p>
        </p:txBody>
      </p:sp>
      <p:sp>
        <p:nvSpPr>
          <p:cNvPr id="3" name="Segnaposto contenuto 2"/>
          <p:cNvSpPr>
            <a:spLocks noGrp="1"/>
          </p:cNvSpPr>
          <p:nvPr>
            <p:ph idx="1"/>
          </p:nvPr>
        </p:nvSpPr>
        <p:spPr/>
        <p:txBody>
          <a:bodyPr>
            <a:normAutofit fontScale="85000" lnSpcReduction="10000"/>
          </a:bodyPr>
          <a:lstStyle/>
          <a:p>
            <a:r>
              <a:rPr lang="it-IT" dirty="0"/>
              <a:t>Tra questi il tatuaggio (spesso a compimento di un periodo di segregazione e come marchio di una avvenuta trasformazione), la scarificazione, l’estirpazione o limatura di denti (Australia), la sopra o subincisione peniche (per “liberarsi del sangue materno” che nelle donne defluirebbe attraverso le mestruazioni nella tradizione </a:t>
            </a:r>
            <a:r>
              <a:rPr lang="it-IT" dirty="0" err="1"/>
              <a:t>Wogeo</a:t>
            </a:r>
            <a:r>
              <a:rPr lang="it-IT" dirty="0"/>
              <a:t> della Nuova Guinea), l’asportazione dei capezzoli (tra i </a:t>
            </a:r>
            <a:r>
              <a:rPr lang="it-IT" dirty="0" err="1"/>
              <a:t>Djandjero</a:t>
            </a:r>
            <a:r>
              <a:rPr lang="it-IT" dirty="0"/>
              <a:t> a conferma dell’abbandono dei tratti femminili-materni per acquisire quelli virili), nei maschi mentre nelle femmine viene praticata la </a:t>
            </a:r>
            <a:r>
              <a:rPr lang="it-IT" dirty="0" err="1"/>
              <a:t>clideridectomia</a:t>
            </a:r>
            <a:r>
              <a:rPr lang="it-IT" dirty="0"/>
              <a:t>, l’allargamento o asportazione delle piccole labbra.</a:t>
            </a:r>
          </a:p>
          <a:p>
            <a:r>
              <a:rPr lang="it-IT" dirty="0"/>
              <a:t>Riguardo alle </a:t>
            </a:r>
            <a:r>
              <a:rPr lang="it-IT" i="1" dirty="0"/>
              <a:t>mutilazioni sessuali</a:t>
            </a:r>
            <a:r>
              <a:rPr lang="it-IT" dirty="0"/>
              <a:t> - che possono arrivare sino alla asportazione di un testicolo (Oceania) -  in particolare, vi è un ampio dibattito circa il significato di tali pratiche che contemplano le seguenti motivazioni: facilitare l’attività sessuale in condizioni di maggiore igiene (Webster), segnalare il raggiungimento della sessualità adulta (Jensen), significare la sacralità della sessualità dell’iniziato (</a:t>
            </a:r>
            <a:r>
              <a:rPr lang="it-IT" dirty="0" err="1"/>
              <a:t>Eliade</a:t>
            </a:r>
            <a:r>
              <a:rPr lang="it-IT" dirty="0"/>
              <a:t>, 1996). </a:t>
            </a:r>
          </a:p>
          <a:p>
            <a:pPr marL="0" indent="0">
              <a:buNone/>
            </a:pPr>
            <a:endParaRPr lang="it-IT" dirty="0"/>
          </a:p>
        </p:txBody>
      </p:sp>
    </p:spTree>
    <p:extLst>
      <p:ext uri="{BB962C8B-B14F-4D97-AF65-F5344CB8AC3E}">
        <p14:creationId xmlns:p14="http://schemas.microsoft.com/office/powerpoint/2010/main" val="25553658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err="1"/>
              <a:t>Brelich</a:t>
            </a:r>
            <a:r>
              <a:rPr lang="it-IT" sz="3200" dirty="0"/>
              <a:t>, A., 2008, </a:t>
            </a:r>
            <a:r>
              <a:rPr lang="it-IT" sz="3200" i="1" dirty="0"/>
              <a:t>Le iniziazioni,</a:t>
            </a:r>
            <a:r>
              <a:rPr lang="it-IT" sz="3200" dirty="0"/>
              <a:t> Editori Riuniti, </a:t>
            </a:r>
            <a:r>
              <a:rPr lang="it-IT" sz="3200" dirty="0" smtClean="0"/>
              <a:t>Roma</a:t>
            </a:r>
            <a:endParaRPr lang="it-IT" sz="3200" dirty="0"/>
          </a:p>
        </p:txBody>
      </p:sp>
      <p:sp>
        <p:nvSpPr>
          <p:cNvPr id="3" name="Segnaposto contenuto 2"/>
          <p:cNvSpPr>
            <a:spLocks noGrp="1"/>
          </p:cNvSpPr>
          <p:nvPr>
            <p:ph idx="1"/>
          </p:nvPr>
        </p:nvSpPr>
        <p:spPr>
          <a:xfrm>
            <a:off x="568960" y="1825624"/>
            <a:ext cx="10784840" cy="5032375"/>
          </a:xfrm>
        </p:spPr>
        <p:txBody>
          <a:bodyPr>
            <a:normAutofit lnSpcReduction="10000"/>
          </a:bodyPr>
          <a:lstStyle/>
          <a:p>
            <a:pPr marL="0" indent="0">
              <a:buNone/>
            </a:pPr>
            <a:r>
              <a:rPr lang="it-IT" dirty="0"/>
              <a:t>In tale caso, osserva </a:t>
            </a:r>
            <a:r>
              <a:rPr lang="it-IT" dirty="0" err="1"/>
              <a:t>Brelich</a:t>
            </a:r>
            <a:r>
              <a:rPr lang="it-IT" dirty="0"/>
              <a:t> (2008) “</a:t>
            </a:r>
            <a:r>
              <a:rPr lang="it-IT" i="1" dirty="0"/>
              <a:t>tagliare il prepuzio equivale esattamente a far saltare un dente (Australia), a recidere l'ultima falange del dito mignolo (Africa del Sud) e così via. "</a:t>
            </a:r>
            <a:r>
              <a:rPr lang="it-IT" b="1" i="1" dirty="0"/>
              <a:t>Un individuo mutilato dell'umanità comune</a:t>
            </a:r>
            <a:r>
              <a:rPr lang="it-IT" i="1" dirty="0"/>
              <a:t>" è il risultato di tutti questi riti di separazione che comportano l'idea del tagliare, del perforare; nello stesso tempo, si provvede con questi segni indelebili a registrare un'aggregazione definitiva”.</a:t>
            </a:r>
            <a:endParaRPr lang="it-IT" dirty="0"/>
          </a:p>
          <a:p>
            <a:pPr marL="0" indent="0">
              <a:buNone/>
            </a:pPr>
            <a:r>
              <a:rPr lang="it-IT" dirty="0"/>
              <a:t>Anche tra i giovani contemporanei, il fenomeno del tatuaggio e del </a:t>
            </a:r>
            <a:r>
              <a:rPr lang="it-IT" i="1" dirty="0"/>
              <a:t>piercing,</a:t>
            </a:r>
            <a:r>
              <a:rPr lang="it-IT" dirty="0"/>
              <a:t> come quello delle fogge estreme nell’acconciatura dei capelli (</a:t>
            </a:r>
            <a:r>
              <a:rPr lang="it-IT" i="1" dirty="0"/>
              <a:t>punk</a:t>
            </a:r>
            <a:r>
              <a:rPr lang="it-IT" dirty="0"/>
              <a:t> o simili), definiscono generalmente uno </a:t>
            </a:r>
            <a:r>
              <a:rPr lang="it-IT" i="1" dirty="0"/>
              <a:t>status </a:t>
            </a:r>
            <a:r>
              <a:rPr lang="it-IT" dirty="0"/>
              <a:t>adolescenziale giovanile nel quale il bisogno di differenziazione sia dalla cultura dei bambini che dagli adulti si manifesta in modo più dichiarato e, in taluni casi, estremo. </a:t>
            </a:r>
          </a:p>
          <a:p>
            <a:endParaRPr lang="it-IT" dirty="0"/>
          </a:p>
        </p:txBody>
      </p:sp>
    </p:spTree>
    <p:extLst>
      <p:ext uri="{BB962C8B-B14F-4D97-AF65-F5344CB8AC3E}">
        <p14:creationId xmlns:p14="http://schemas.microsoft.com/office/powerpoint/2010/main" val="3885676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978766"/>
          </a:xfrm>
        </p:spPr>
        <p:txBody>
          <a:bodyPr>
            <a:normAutofit fontScale="90000"/>
          </a:bodyPr>
          <a:lstStyle/>
          <a:p>
            <a:r>
              <a:rPr lang="it-IT" dirty="0"/>
              <a:t>D</a:t>
            </a:r>
            <a:r>
              <a:rPr lang="it-IT" dirty="0" smtClean="0"/>
              <a:t>a  Van </a:t>
            </a:r>
            <a:r>
              <a:rPr lang="it-IT" dirty="0" err="1" smtClean="0"/>
              <a:t>Gennep</a:t>
            </a:r>
            <a:r>
              <a:rPr lang="it-IT" dirty="0" smtClean="0"/>
              <a:t> (1909, </a:t>
            </a:r>
            <a:r>
              <a:rPr lang="it-IT" dirty="0" err="1" smtClean="0"/>
              <a:t>tr</a:t>
            </a:r>
            <a:r>
              <a:rPr lang="it-IT" dirty="0" smtClean="0"/>
              <a:t>.  </a:t>
            </a:r>
            <a:r>
              <a:rPr lang="it-IT" dirty="0" err="1" smtClean="0"/>
              <a:t>it</a:t>
            </a:r>
            <a:r>
              <a:rPr lang="it-IT" dirty="0" smtClean="0"/>
              <a:t>. 1981): </a:t>
            </a:r>
            <a:br>
              <a:rPr lang="it-IT" dirty="0" smtClean="0"/>
            </a:br>
            <a:endParaRPr lang="it-IT" dirty="0"/>
          </a:p>
        </p:txBody>
      </p:sp>
      <p:sp>
        <p:nvSpPr>
          <p:cNvPr id="3" name="Segnaposto contenuto 2"/>
          <p:cNvSpPr>
            <a:spLocks noGrp="1"/>
          </p:cNvSpPr>
          <p:nvPr>
            <p:ph idx="1"/>
          </p:nvPr>
        </p:nvSpPr>
        <p:spPr>
          <a:xfrm>
            <a:off x="670560" y="1056640"/>
            <a:ext cx="10683240" cy="5120323"/>
          </a:xfrm>
        </p:spPr>
        <p:txBody>
          <a:bodyPr>
            <a:normAutofit/>
          </a:bodyPr>
          <a:lstStyle/>
          <a:p>
            <a:pPr marL="0" indent="0">
              <a:buNone/>
            </a:pPr>
            <a:r>
              <a:rPr lang="it-IT" b="1" dirty="0" smtClean="0"/>
              <a:t>La </a:t>
            </a:r>
            <a:r>
              <a:rPr lang="it-IT" b="1" dirty="0"/>
              <a:t>vita dell'individuo si svolge in una successione di tappe nelle quali il termine finale e l'inizio costituiscono degli insiemi dello stesso ordine: nascita, pubertà sociale, matrimonio, paternità, progressione di classe, specializzazione di occupazione, morte. A ciascuno di questi insiemi corrispondono cerimonie il cui fine è identico: far passare l'individuo da una situazione determinata a un'altra anch'essa determinata</a:t>
            </a:r>
            <a:r>
              <a:rPr lang="it-IT" dirty="0"/>
              <a:t>”.</a:t>
            </a:r>
            <a:r>
              <a:rPr lang="it-IT" b="1" dirty="0"/>
              <a:t> </a:t>
            </a:r>
            <a:endParaRPr lang="it-IT" b="1" dirty="0" smtClean="0"/>
          </a:p>
          <a:p>
            <a:pPr marL="0" indent="0">
              <a:buNone/>
            </a:pPr>
            <a:r>
              <a:rPr lang="it-IT" dirty="0" smtClean="0"/>
              <a:t>Un’espressione </a:t>
            </a:r>
            <a:r>
              <a:rPr lang="it-IT" dirty="0"/>
              <a:t>coerente e portata alle sue estreme conseguenze viene ancora riportata dall’Autore in riferimento ai </a:t>
            </a:r>
            <a:r>
              <a:rPr lang="it-IT" dirty="0" err="1"/>
              <a:t>Tsonga</a:t>
            </a:r>
            <a:r>
              <a:rPr lang="it-IT" dirty="0"/>
              <a:t>, una popolazione del Mozambico, presso cui è dato osservare come tutta la vita viene infatti concepita come una serie di ‘passaggi’ da parte di individui e di gruppi, di mutamenti di status e di attività, contrassegnati da appositi rituali e tabù</a:t>
            </a:r>
          </a:p>
          <a:p>
            <a:pPr marL="0" indent="0">
              <a:buNone/>
            </a:pPr>
            <a:endParaRPr lang="it-IT" dirty="0"/>
          </a:p>
        </p:txBody>
      </p:sp>
    </p:spTree>
    <p:extLst>
      <p:ext uri="{BB962C8B-B14F-4D97-AF65-F5344CB8AC3E}">
        <p14:creationId xmlns:p14="http://schemas.microsoft.com/office/powerpoint/2010/main" val="28663992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Tra spinta all’autonomia e alla </a:t>
            </a:r>
            <a:r>
              <a:rPr lang="it-IT" dirty="0" err="1" smtClean="0"/>
              <a:t>apppartenenza</a:t>
            </a:r>
            <a:endParaRPr lang="it-IT" dirty="0"/>
          </a:p>
        </p:txBody>
      </p:sp>
      <p:sp>
        <p:nvSpPr>
          <p:cNvPr id="3" name="Segnaposto contenuto 2"/>
          <p:cNvSpPr>
            <a:spLocks noGrp="1"/>
          </p:cNvSpPr>
          <p:nvPr>
            <p:ph idx="1"/>
          </p:nvPr>
        </p:nvSpPr>
        <p:spPr/>
        <p:txBody>
          <a:bodyPr>
            <a:normAutofit/>
          </a:bodyPr>
          <a:lstStyle/>
          <a:p>
            <a:pPr marL="0" indent="0">
              <a:buNone/>
            </a:pPr>
            <a:r>
              <a:rPr lang="it-IT" dirty="0" smtClean="0"/>
              <a:t>Le </a:t>
            </a:r>
            <a:r>
              <a:rPr lang="it-IT" dirty="0"/>
              <a:t>spinte di autonomia creano anche insicurezza, le esplorazioni entusiasmano e spaventano. Talvolta una prova sbagliata diventa la premessa per un fallimento che può diventare definivo. Il corpo è presente non solo come riferimento obbligato agli sconvolgimenti </a:t>
            </a:r>
            <a:r>
              <a:rPr lang="it-IT" dirty="0" err="1"/>
              <a:t>fìsiologici</a:t>
            </a:r>
            <a:r>
              <a:rPr lang="it-IT" dirty="0"/>
              <a:t> ma come momento costitutivo dell'essere-nel-mondo: sensazioni e pensieri, azione e coscienza insieme. II corpo è al centro della problematica adolescenziale non solo per essere teatro di vistosi cambiamenti di forma, ma per il fatto che col suo richiamo prepotente chiede un ascolto nuovo su cui si ristruttura tutto il campo </a:t>
            </a:r>
            <a:r>
              <a:rPr lang="it-IT" dirty="0" smtClean="0"/>
              <a:t>dell'esperienza  (</a:t>
            </a:r>
            <a:r>
              <a:rPr lang="it-IT" i="1" dirty="0" smtClean="0"/>
              <a:t>Melucci e </a:t>
            </a:r>
            <a:r>
              <a:rPr lang="it-IT" i="1" dirty="0" err="1" smtClean="0"/>
              <a:t>Fabbrini</a:t>
            </a:r>
            <a:r>
              <a:rPr lang="it-IT" i="1" dirty="0" smtClean="0"/>
              <a:t>, op. cit.)</a:t>
            </a:r>
            <a:endParaRPr lang="it-IT" dirty="0"/>
          </a:p>
          <a:p>
            <a:pPr marL="0" indent="0">
              <a:buNone/>
            </a:pPr>
            <a:endParaRPr lang="it-IT" dirty="0"/>
          </a:p>
        </p:txBody>
      </p:sp>
    </p:spTree>
    <p:extLst>
      <p:ext uri="{BB962C8B-B14F-4D97-AF65-F5344CB8AC3E}">
        <p14:creationId xmlns:p14="http://schemas.microsoft.com/office/powerpoint/2010/main" val="2920612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a:t>La prova di resistenza</a:t>
            </a:r>
            <a:r>
              <a:rPr lang="it-IT" dirty="0"/>
              <a:t/>
            </a:r>
            <a:br>
              <a:rPr lang="it-IT" dirty="0"/>
            </a:br>
            <a:endParaRPr lang="it-IT" dirty="0"/>
          </a:p>
        </p:txBody>
      </p:sp>
      <p:sp>
        <p:nvSpPr>
          <p:cNvPr id="3" name="Segnaposto contenuto 2"/>
          <p:cNvSpPr>
            <a:spLocks noGrp="1"/>
          </p:cNvSpPr>
          <p:nvPr>
            <p:ph idx="1"/>
          </p:nvPr>
        </p:nvSpPr>
        <p:spPr>
          <a:xfrm>
            <a:off x="838200" y="1080655"/>
            <a:ext cx="10515600" cy="5096308"/>
          </a:xfrm>
        </p:spPr>
        <p:txBody>
          <a:bodyPr>
            <a:normAutofit fontScale="92500" lnSpcReduction="10000"/>
          </a:bodyPr>
          <a:lstStyle/>
          <a:p>
            <a:pPr marL="0" indent="0">
              <a:buNone/>
            </a:pPr>
            <a:r>
              <a:rPr lang="it-IT" dirty="0"/>
              <a:t>Anche ai non addetti, è noto come i riti di passaggio sono spesso collegati con varie forme di</a:t>
            </a:r>
            <a:r>
              <a:rPr lang="it-IT" b="1" i="1" dirty="0"/>
              <a:t> torture iniziatiche </a:t>
            </a:r>
            <a:r>
              <a:rPr lang="it-IT" dirty="0"/>
              <a:t>sulle quali sarebbe lungo soffermarsi analiticamente.</a:t>
            </a:r>
          </a:p>
          <a:p>
            <a:pPr marL="0" indent="0">
              <a:buNone/>
            </a:pPr>
            <a:r>
              <a:rPr lang="it-IT" dirty="0"/>
              <a:t>Vale riportare un cenno di sintesi di </a:t>
            </a:r>
            <a:r>
              <a:rPr lang="it-IT" dirty="0" err="1"/>
              <a:t>Brelich</a:t>
            </a:r>
            <a:r>
              <a:rPr lang="it-IT" dirty="0"/>
              <a:t> (2008) che ricorda come</a:t>
            </a:r>
            <a:r>
              <a:rPr lang="it-IT" b="1" i="1" dirty="0"/>
              <a:t> </a:t>
            </a:r>
            <a:r>
              <a:rPr lang="it-IT" dirty="0" smtClean="0"/>
              <a:t>«Nella </a:t>
            </a:r>
            <a:r>
              <a:rPr lang="it-IT" dirty="0"/>
              <a:t>maggioranza dei rituali iniziatici dei popoli più diversi del mondo, gli iniziandi vengono sottoposti a maltrattamenti vari. Questi maltrattamenti vanno dalle diete severe o prolungati digiuni, dall'obbligata sopportazione del caldo e del freddo, dal divieto di dormire per una o più giornate consecutive, dal dover conservare determinate posizioni scomode, attraverso le fustigazioni - di immensa diffusione - ora a carattere disciplinare, ora prive di qualsiasi aspetto punitivo, alle sofferenze prodotte dall'impressione di un marchio indelebile sul corpo, talvolta resa appositamente più dolorosa del necessario fino alle torture più impressionanti. Il trattamento degli iniziandi è così crudele che non di rado alcuni di essi risultano incapaci di sopportarlo e vi </a:t>
            </a:r>
            <a:r>
              <a:rPr lang="it-IT" dirty="0" smtClean="0"/>
              <a:t>soccombono».</a:t>
            </a:r>
            <a:endParaRPr lang="it-IT" dirty="0"/>
          </a:p>
          <a:p>
            <a:pPr marL="0" indent="0">
              <a:buNone/>
            </a:pPr>
            <a:endParaRPr lang="it-IT" dirty="0"/>
          </a:p>
        </p:txBody>
      </p:sp>
    </p:spTree>
    <p:extLst>
      <p:ext uri="{BB962C8B-B14F-4D97-AF65-F5344CB8AC3E}">
        <p14:creationId xmlns:p14="http://schemas.microsoft.com/office/powerpoint/2010/main" val="36545404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Prove di … sopravvivenza</a:t>
            </a:r>
            <a:endParaRPr lang="it-IT" dirty="0"/>
          </a:p>
        </p:txBody>
      </p:sp>
      <p:sp>
        <p:nvSpPr>
          <p:cNvPr id="3" name="Segnaposto contenuto 2"/>
          <p:cNvSpPr>
            <a:spLocks noGrp="1"/>
          </p:cNvSpPr>
          <p:nvPr>
            <p:ph idx="1"/>
          </p:nvPr>
        </p:nvSpPr>
        <p:spPr>
          <a:xfrm>
            <a:off x="838200" y="1690687"/>
            <a:ext cx="10515600" cy="4486275"/>
          </a:xfrm>
        </p:spPr>
        <p:txBody>
          <a:bodyPr>
            <a:normAutofit fontScale="92500" lnSpcReduction="20000"/>
          </a:bodyPr>
          <a:lstStyle/>
          <a:p>
            <a:pPr marL="0" indent="0">
              <a:buNone/>
            </a:pPr>
            <a:r>
              <a:rPr lang="it-IT" dirty="0"/>
              <a:t>La motivazione di tali pratiche può risultare di non facile interpretazione ma, dando la parola ad un nativo</a:t>
            </a:r>
            <a:r>
              <a:rPr lang="it-IT" i="1" dirty="0"/>
              <a:t> </a:t>
            </a:r>
            <a:r>
              <a:rPr lang="it-IT" dirty="0"/>
              <a:t>(indiano </a:t>
            </a:r>
            <a:r>
              <a:rPr lang="it-IT" dirty="0" err="1"/>
              <a:t>Tuscarora</a:t>
            </a:r>
            <a:r>
              <a:rPr lang="it-IT" dirty="0"/>
              <a:t>) cui il quesito era stato posto da un viaggiatore del secolo scorso impressionato dal fatto che parecchi ragazzi morivano in seguito al "diabolico regime" delle iniziazioni, la riposta fu che</a:t>
            </a:r>
            <a:r>
              <a:rPr lang="it-IT" i="1" dirty="0"/>
              <a:t> “</a:t>
            </a:r>
            <a:r>
              <a:rPr lang="it-IT" b="1" i="1" dirty="0"/>
              <a:t>quelli che non sopravvivono " sarebbero unicamente un peso e una “disgrazia” per la comunità, in quanto, possiamo aggiungere, sarebbero incapaci di corrispondere alla ' norma ' che la società pone a ogni suo membro</a:t>
            </a:r>
            <a:r>
              <a:rPr lang="it-IT" i="1" dirty="0"/>
              <a:t>” </a:t>
            </a:r>
            <a:r>
              <a:rPr lang="it-IT" dirty="0"/>
              <a:t>(op. cit.).</a:t>
            </a:r>
          </a:p>
          <a:p>
            <a:pPr marL="0" indent="0">
              <a:buNone/>
            </a:pPr>
            <a:r>
              <a:rPr lang="it-IT" dirty="0"/>
              <a:t>Non vi è dubbio alcuno che il passaggio dall’infanzia alla condizione adulta sia connotato, almeno nel mondo animale e delle culture a diretto contatto con la quotidiana legge della sopravvivenza, con il passaggio da un regime maggiormente protetto e privilegiato (ad esempio dal ricevere cibo dagli adulti) ad uno più direttamente a contatto con le asprezze della vita e del procacciamento dei mezzi di sussistenza. </a:t>
            </a:r>
          </a:p>
        </p:txBody>
      </p:sp>
    </p:spTree>
    <p:extLst>
      <p:ext uri="{BB962C8B-B14F-4D97-AF65-F5344CB8AC3E}">
        <p14:creationId xmlns:p14="http://schemas.microsoft.com/office/powerpoint/2010/main" val="993887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687820"/>
          </a:xfrm>
        </p:spPr>
        <p:txBody>
          <a:bodyPr>
            <a:normAutofit fontScale="90000"/>
          </a:bodyPr>
          <a:lstStyle/>
          <a:p>
            <a:r>
              <a:rPr lang="it-IT" dirty="0" smtClean="0"/>
              <a:t>Esporsi a situazioni di rischio in  adolescenza</a:t>
            </a:r>
            <a:endParaRPr lang="it-IT" dirty="0"/>
          </a:p>
        </p:txBody>
      </p:sp>
      <p:sp>
        <p:nvSpPr>
          <p:cNvPr id="3" name="Segnaposto contenuto 2"/>
          <p:cNvSpPr>
            <a:spLocks noGrp="1"/>
          </p:cNvSpPr>
          <p:nvPr>
            <p:ph idx="1"/>
          </p:nvPr>
        </p:nvSpPr>
        <p:spPr>
          <a:xfrm>
            <a:off x="838200" y="1385455"/>
            <a:ext cx="10515600" cy="5347854"/>
          </a:xfrm>
        </p:spPr>
        <p:txBody>
          <a:bodyPr>
            <a:normAutofit fontScale="92500" lnSpcReduction="20000"/>
          </a:bodyPr>
          <a:lstStyle/>
          <a:p>
            <a:pPr marL="0" indent="0">
              <a:buNone/>
            </a:pPr>
            <a:r>
              <a:rPr lang="it-IT" dirty="0"/>
              <a:t>Tale logica, che non ha bisogno di commenti per quanto appare lapalissiana, si presenta tuttavia distante da un processo di acculturazione verificatosi nelle società evolute nelle quali il sistema delle sicurezze sociali non richiede più al singolo lo sviluppo di capacità di sopportare il dolore fisico per poter sopravvivere ed affrontare la quotidiana lotta per la vita.</a:t>
            </a:r>
          </a:p>
          <a:p>
            <a:pPr marL="0" indent="0">
              <a:buNone/>
            </a:pPr>
            <a:r>
              <a:rPr lang="it-IT" dirty="0"/>
              <a:t>Stupisce, ciononostante, osservare come </a:t>
            </a:r>
            <a:r>
              <a:rPr lang="it-IT" b="1" dirty="0"/>
              <a:t>l’idea archetipa di tale prova iniziatica, sopravviva inconsciamente nell’immaginario dei giovani che si sottopongono, anche nelle nostre culture, a prove di vario tipo sino a mettere a repentaglio la loro vita</a:t>
            </a:r>
            <a:r>
              <a:rPr lang="it-IT" dirty="0"/>
              <a:t>. Questa tematica si presenta attualmente di grande attualità intrecciandosi sia a quella connessa all’uso delle droghe, che degli sport estremi, che dell’adozione di altri comportamenti a rischio quali il sesso non protetto, le gare di velocità in auto e moto, l’attraversamento della strada senza tener conto dei semafori etc</a:t>
            </a:r>
            <a:r>
              <a:rPr lang="it-IT" dirty="0" smtClean="0"/>
              <a:t>.</a:t>
            </a:r>
          </a:p>
          <a:p>
            <a:pPr marL="0" indent="0">
              <a:buNone/>
            </a:pPr>
            <a:r>
              <a:rPr lang="it-IT" dirty="0"/>
              <a:t>Al di là della comprensibile remora nei confronti di tali comportamenti e quindi dell’obbligo di adottare misure di contenimento e prevenzione del fenomeno, credo sia un errore sottovalutare il significato di tali comportamenti in un’ottica più allargata che ci permetta di decodificarne, almeno in parte, le motivazioni di origine.</a:t>
            </a:r>
          </a:p>
          <a:p>
            <a:pPr marL="0" indent="0">
              <a:buNone/>
            </a:pPr>
            <a:endParaRPr lang="it-IT" dirty="0"/>
          </a:p>
          <a:p>
            <a:pPr marL="0" indent="0">
              <a:buNone/>
            </a:pPr>
            <a:endParaRPr lang="it-IT" dirty="0"/>
          </a:p>
        </p:txBody>
      </p:sp>
    </p:spTree>
    <p:extLst>
      <p:ext uri="{BB962C8B-B14F-4D97-AF65-F5344CB8AC3E}">
        <p14:creationId xmlns:p14="http://schemas.microsoft.com/office/powerpoint/2010/main" val="275291874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a:t>Il combattimento rituale</a:t>
            </a:r>
            <a:r>
              <a:rPr lang="it-IT" dirty="0"/>
              <a:t/>
            </a:r>
            <a:br>
              <a:rPr lang="it-IT" dirty="0"/>
            </a:br>
            <a:endParaRPr lang="it-IT" dirty="0"/>
          </a:p>
        </p:txBody>
      </p:sp>
      <p:sp>
        <p:nvSpPr>
          <p:cNvPr id="3" name="Segnaposto contenuto 2"/>
          <p:cNvSpPr>
            <a:spLocks noGrp="1"/>
          </p:cNvSpPr>
          <p:nvPr>
            <p:ph idx="1"/>
          </p:nvPr>
        </p:nvSpPr>
        <p:spPr/>
        <p:txBody>
          <a:bodyPr>
            <a:normAutofit lnSpcReduction="10000"/>
          </a:bodyPr>
          <a:lstStyle/>
          <a:p>
            <a:pPr marL="0" indent="0">
              <a:buNone/>
            </a:pPr>
            <a:r>
              <a:rPr lang="it-IT" dirty="0"/>
              <a:t>Collegati alle prove iniziatiche sono i comportamenti competitivi che spesso vengono ritualizzati nel contesto del passaggio alla condizione adulta. Lo sviluppo di attitudini guerriere è ovviamente indispensabile alla sopravvivenza nelle società a diretto contatto con la legge della sopravvivenza che comporta lo sviluppo delle abilità predatorie, una quotidiana difesa dei territori di caccia e dell’aspetto complementare collegato alla razzia e al contrasto di questa.</a:t>
            </a:r>
          </a:p>
          <a:p>
            <a:pPr marL="0" indent="0">
              <a:buNone/>
            </a:pPr>
            <a:r>
              <a:rPr lang="it-IT" dirty="0"/>
              <a:t>L’idea stessa di </a:t>
            </a:r>
            <a:r>
              <a:rPr lang="it-IT" i="1" dirty="0" err="1"/>
              <a:t>virtus</a:t>
            </a:r>
            <a:r>
              <a:rPr lang="it-IT" i="1" dirty="0"/>
              <a:t>,</a:t>
            </a:r>
            <a:r>
              <a:rPr lang="it-IT" dirty="0"/>
              <a:t> nella concezione romana, come di </a:t>
            </a:r>
            <a:r>
              <a:rPr lang="it-IT" i="1" dirty="0" err="1"/>
              <a:t>aretè</a:t>
            </a:r>
            <a:r>
              <a:rPr lang="it-IT" i="1" dirty="0"/>
              <a:t> </a:t>
            </a:r>
            <a:r>
              <a:rPr lang="it-IT" dirty="0"/>
              <a:t>in quella greca, è molto vicina a quella di coraggio nell’affrontare i pericoli e di sostenere situazioni di rischio per la vita. Condizione che ha le sue premesse nella lotta per la vita ad un livello biologico e che solo successivamente viene trasposto in ambito etico e spiritualistico.</a:t>
            </a:r>
          </a:p>
          <a:p>
            <a:pPr marL="0" indent="0">
              <a:buNone/>
            </a:pPr>
            <a:endParaRPr lang="it-IT" dirty="0"/>
          </a:p>
        </p:txBody>
      </p:sp>
    </p:spTree>
    <p:extLst>
      <p:ext uri="{BB962C8B-B14F-4D97-AF65-F5344CB8AC3E}">
        <p14:creationId xmlns:p14="http://schemas.microsoft.com/office/powerpoint/2010/main" val="143948100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Esercizi </a:t>
            </a:r>
            <a:r>
              <a:rPr lang="it-IT" dirty="0" err="1" smtClean="0"/>
              <a:t>parabellici</a:t>
            </a:r>
            <a:r>
              <a:rPr lang="it-IT" dirty="0" smtClean="0"/>
              <a:t> e sport</a:t>
            </a:r>
            <a:endParaRPr lang="it-IT" dirty="0"/>
          </a:p>
        </p:txBody>
      </p:sp>
      <p:sp>
        <p:nvSpPr>
          <p:cNvPr id="3" name="Segnaposto contenuto 2"/>
          <p:cNvSpPr>
            <a:spLocks noGrp="1"/>
          </p:cNvSpPr>
          <p:nvPr>
            <p:ph idx="1"/>
          </p:nvPr>
        </p:nvSpPr>
        <p:spPr/>
        <p:txBody>
          <a:bodyPr/>
          <a:lstStyle/>
          <a:p>
            <a:pPr marL="0" indent="0">
              <a:buNone/>
            </a:pPr>
            <a:r>
              <a:rPr lang="it-IT" dirty="0"/>
              <a:t>La diffusissima pratica degli sport di squadra, nelle culture evolute, svolge sicuramente un fondamentale compito evolutivo in tale senso. La nascita stessa della cultura dell’Occidente, in epoca precristiana, viene non a caso fatta coincidere con la prima celebrazione dei giochi olimpici, anno da quale iniziò la numerazione degli anni in Grecia. Laddove tale pulsione aggressivo-competitiva non trova forme di ritualizzazione sociale (non disgiunta da un aspetto religioso che, nel caso dei giochi olimpici era esplicito e fondante) si osservano forme più esasperate e distruttive di sfida, come  la lotta tra bande, come è dato puntualmente osservare in contesti urbani degradati, o meglio, non ancora organizzati in forme più evolute di coesistenza.</a:t>
            </a:r>
          </a:p>
          <a:p>
            <a:pPr marL="0" indent="0">
              <a:buNone/>
            </a:pPr>
            <a:endParaRPr lang="it-IT" dirty="0"/>
          </a:p>
        </p:txBody>
      </p:sp>
    </p:spTree>
    <p:extLst>
      <p:ext uri="{BB962C8B-B14F-4D97-AF65-F5344CB8AC3E}">
        <p14:creationId xmlns:p14="http://schemas.microsoft.com/office/powerpoint/2010/main" val="343647349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a:t>L’obbedienza alla guida ed agli anziani</a:t>
            </a:r>
            <a:r>
              <a:rPr lang="it-IT" dirty="0"/>
              <a:t/>
            </a:r>
            <a:br>
              <a:rPr lang="it-IT" dirty="0"/>
            </a:br>
            <a:endParaRPr lang="it-IT" dirty="0"/>
          </a:p>
        </p:txBody>
      </p:sp>
      <p:sp>
        <p:nvSpPr>
          <p:cNvPr id="3" name="Segnaposto contenuto 2"/>
          <p:cNvSpPr>
            <a:spLocks noGrp="1"/>
          </p:cNvSpPr>
          <p:nvPr>
            <p:ph idx="1"/>
          </p:nvPr>
        </p:nvSpPr>
        <p:spPr/>
        <p:txBody>
          <a:bodyPr>
            <a:normAutofit fontScale="92500" lnSpcReduction="10000"/>
          </a:bodyPr>
          <a:lstStyle/>
          <a:p>
            <a:pPr marL="0" indent="0">
              <a:buNone/>
            </a:pPr>
            <a:r>
              <a:rPr lang="it-IT" dirty="0"/>
              <a:t>I riti iniziatici avvengo generalmente sotto la guida di un personaggio all’uopo incaricato dalla collettività e chiamato </a:t>
            </a:r>
            <a:r>
              <a:rPr lang="it-IT" b="1" dirty="0"/>
              <a:t>stregone, sacerdote, sciamano, </a:t>
            </a:r>
            <a:r>
              <a:rPr lang="it-IT" b="1" i="1" dirty="0" err="1"/>
              <a:t>féticheur</a:t>
            </a:r>
            <a:r>
              <a:rPr lang="it-IT" b="1" i="1" dirty="0"/>
              <a:t>,</a:t>
            </a:r>
            <a:r>
              <a:rPr lang="it-IT" b="1" dirty="0"/>
              <a:t> </a:t>
            </a:r>
            <a:r>
              <a:rPr lang="it-IT" b="1" i="1" dirty="0"/>
              <a:t>medicine-man</a:t>
            </a:r>
            <a:r>
              <a:rPr lang="it-IT" b="1" dirty="0"/>
              <a:t> </a:t>
            </a:r>
            <a:r>
              <a:rPr lang="it-IT" dirty="0"/>
              <a:t>a seconda dei diversi contesti. Nei riti tribali è al contrario l’intera collettività che partecipa alle diverse fasi della cerimonia o delega gli individui adulti a farlo secondo una varietà infinita di forme sulle quali è impossibile soffermarsi. Vale comunque, in ogni caso, l’autorità svolta da una o più figure nel ruolo di guide.</a:t>
            </a:r>
          </a:p>
          <a:p>
            <a:pPr marL="0" indent="0">
              <a:buNone/>
            </a:pPr>
            <a:r>
              <a:rPr lang="it-IT" dirty="0"/>
              <a:t>Questo aspetto è stato sottolineato in particolare da Webster che lo identifica come tema centrale del processo educativo nelle pratiche in oggetto. Come sottolinea </a:t>
            </a:r>
            <a:r>
              <a:rPr lang="it-IT" dirty="0" err="1"/>
              <a:t>Brelich</a:t>
            </a:r>
            <a:r>
              <a:rPr lang="it-IT" dirty="0"/>
              <a:t> (1969), tale componente va comunque intesa nel contesto più ampio che regola i rapporti tra anziani e giovani nelle diverse culture dal momento </a:t>
            </a:r>
            <a:r>
              <a:rPr lang="it-IT" i="1" dirty="0"/>
              <a:t>“</a:t>
            </a:r>
            <a:r>
              <a:rPr lang="it-IT" b="1" i="1" dirty="0"/>
              <a:t>il prestigio degli anziani e uno dei cardini dell'organizzazione sociale di numerosi popoli primitivi</a:t>
            </a:r>
            <a:r>
              <a:rPr lang="it-IT" i="1" dirty="0"/>
              <a:t>”.</a:t>
            </a:r>
            <a:r>
              <a:rPr lang="it-IT" dirty="0"/>
              <a:t> </a:t>
            </a:r>
          </a:p>
          <a:p>
            <a:pPr marL="0" indent="0">
              <a:buNone/>
            </a:pPr>
            <a:endParaRPr lang="it-IT" dirty="0"/>
          </a:p>
        </p:txBody>
      </p:sp>
    </p:spTree>
    <p:extLst>
      <p:ext uri="{BB962C8B-B14F-4D97-AF65-F5344CB8AC3E}">
        <p14:creationId xmlns:p14="http://schemas.microsoft.com/office/powerpoint/2010/main" val="307327931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Alle radici di nonnismo e bullismo</a:t>
            </a:r>
            <a:endParaRPr lang="it-IT" dirty="0"/>
          </a:p>
        </p:txBody>
      </p:sp>
      <p:sp>
        <p:nvSpPr>
          <p:cNvPr id="3" name="Segnaposto contenuto 2"/>
          <p:cNvSpPr>
            <a:spLocks noGrp="1"/>
          </p:cNvSpPr>
          <p:nvPr>
            <p:ph idx="1"/>
          </p:nvPr>
        </p:nvSpPr>
        <p:spPr/>
        <p:txBody>
          <a:bodyPr>
            <a:normAutofit fontScale="92500" lnSpcReduction="10000"/>
          </a:bodyPr>
          <a:lstStyle/>
          <a:p>
            <a:pPr marL="0" indent="0">
              <a:buNone/>
            </a:pPr>
            <a:r>
              <a:rPr lang="it-IT" dirty="0"/>
              <a:t>Le diverse pratiche con le quali </a:t>
            </a:r>
            <a:r>
              <a:rPr lang="it-IT" b="1" dirty="0"/>
              <a:t>gli anziani, o i giovani più adulti, infieriscono sui più giovani, vale a ribadire lo stato di </a:t>
            </a:r>
            <a:r>
              <a:rPr lang="it-IT" b="1" i="1" dirty="0"/>
              <a:t>non-ancora-adulto</a:t>
            </a:r>
            <a:r>
              <a:rPr lang="it-IT" b="1" dirty="0"/>
              <a:t> dell’iniziando nonché del </a:t>
            </a:r>
            <a:r>
              <a:rPr lang="it-IT" b="1" i="1" dirty="0"/>
              <a:t>privilegio che va meritato a caro prezzo</a:t>
            </a:r>
            <a:r>
              <a:rPr lang="it-IT" b="1" dirty="0"/>
              <a:t> come risultato del procedimento di iniziazione</a:t>
            </a:r>
            <a:r>
              <a:rPr lang="it-IT" dirty="0"/>
              <a:t>. Rispetto a tale concezione </a:t>
            </a:r>
            <a:r>
              <a:rPr lang="it-IT" i="1" dirty="0"/>
              <a:t>gerarchica</a:t>
            </a:r>
            <a:r>
              <a:rPr lang="it-IT" dirty="0"/>
              <a:t> (dando alla parola il senso letterale di potere gestito dagli anziani) è evidente la differenza con la cultura moderna che ha dato un diritto di riconoscimento e di potere progressivo ai giovani, anche al di là dei meriti. Non stupisce come una componente non marginale della problematica giovanile, collegata ad esempio alle tossicodipendenze, osservabile nel nostro tempo sia riconducibile a quella struttura di personalità definita come </a:t>
            </a:r>
            <a:r>
              <a:rPr lang="it-IT" i="1" dirty="0"/>
              <a:t>carattere orale</a:t>
            </a:r>
            <a:r>
              <a:rPr lang="it-IT" dirty="0"/>
              <a:t>. Un atteggiamento cioè improntato a pretenziosità e rivendicazione di diritti e di privilegi senza riconoscimento per una proporzionata contrattualità in termini di doveri e di impegni nei confronti della famiglia e della società.</a:t>
            </a:r>
          </a:p>
          <a:p>
            <a:pPr marL="0" indent="0">
              <a:buNone/>
            </a:pPr>
            <a:endParaRPr lang="it-IT" dirty="0"/>
          </a:p>
        </p:txBody>
      </p:sp>
    </p:spTree>
    <p:extLst>
      <p:ext uri="{BB962C8B-B14F-4D97-AF65-F5344CB8AC3E}">
        <p14:creationId xmlns:p14="http://schemas.microsoft.com/office/powerpoint/2010/main" val="394387809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15635" y="221673"/>
            <a:ext cx="11333019" cy="6456218"/>
          </a:xfrm>
        </p:spPr>
        <p:txBody>
          <a:bodyPr>
            <a:normAutofit fontScale="92500" lnSpcReduction="20000"/>
          </a:bodyPr>
          <a:lstStyle/>
          <a:p>
            <a:pPr marL="0" indent="0">
              <a:buNone/>
            </a:pPr>
            <a:r>
              <a:rPr lang="it-IT" dirty="0" smtClean="0"/>
              <a:t>Da </a:t>
            </a:r>
            <a:r>
              <a:rPr lang="it-IT" dirty="0"/>
              <a:t>un eccesso di rigorismo autoritario, senz’altro connotato di valenze sadiche, osservabile nei regimi di stampo arcaico e tradizionalista, si è passati ad un eccesso in direzione opposta contraddistinto da incapacità degli adulti a far rispettare il valore dell’esperienza e dell’autorità genitoriale con gravi conseguenze negative sul processo educativo. Non stupisce - ed anzi conforta - il fiorire di iniziative formative destinate ai genitori e tese appunto ad incrementarne la competenza nel ruolo educativo.</a:t>
            </a:r>
          </a:p>
          <a:p>
            <a:pPr marL="0" indent="0">
              <a:buNone/>
            </a:pPr>
            <a:endParaRPr lang="it-IT" dirty="0" smtClean="0"/>
          </a:p>
          <a:p>
            <a:pPr marL="0" indent="0">
              <a:buNone/>
            </a:pPr>
            <a:r>
              <a:rPr lang="it-IT" dirty="0" smtClean="0"/>
              <a:t>Un </a:t>
            </a:r>
            <a:r>
              <a:rPr lang="it-IT" dirty="0"/>
              <a:t>ultimo cenno, collegato a questo tema, va fatto al fenomeno del </a:t>
            </a:r>
            <a:r>
              <a:rPr lang="it-IT" b="1" i="1" dirty="0"/>
              <a:t>nonnismo</a:t>
            </a:r>
            <a:r>
              <a:rPr lang="it-IT" dirty="0"/>
              <a:t>. Sia in ambito militare che scolastico, come del resto in ogni forma di stretta convivenza numericamente allargata, si osservano forme di gerarchizzazione sociale (presenti anche tra gli animali, tanto che lo studio degli stessi ha portato ad individuale il concetto di</a:t>
            </a:r>
            <a:r>
              <a:rPr lang="it-IT" i="1" dirty="0"/>
              <a:t> mobbing</a:t>
            </a:r>
            <a:r>
              <a:rPr lang="it-IT" dirty="0"/>
              <a:t>). Salvo l’obbligo di intervenire per attenuare tali dinamiche che possono sfociare in forme gravi di emarginazione e di sofferenza psichica, merita ricordare come tali spinte siano comunque espressione della tendenza di ogni organizzazione sociale a differenziarsi in sottogruppi. Si tratterà quindi di pilotare i processi cercando di canalizzare in senso positivo tali spinte, più che screditarle e reprimerle (o cercare di farlo) a priori senza prima coglierne l’elemento strutturale quanto universale che le stesse veicolano. </a:t>
            </a:r>
          </a:p>
          <a:p>
            <a:r>
              <a:rPr lang="it-IT" b="1" i="1" dirty="0"/>
              <a:t> </a:t>
            </a:r>
            <a:endParaRPr lang="it-IT" dirty="0"/>
          </a:p>
          <a:p>
            <a:pPr marL="0" indent="0">
              <a:buNone/>
            </a:pPr>
            <a:endParaRPr lang="it-IT" dirty="0"/>
          </a:p>
        </p:txBody>
      </p:sp>
    </p:spTree>
    <p:extLst>
      <p:ext uri="{BB962C8B-B14F-4D97-AF65-F5344CB8AC3E}">
        <p14:creationId xmlns:p14="http://schemas.microsoft.com/office/powerpoint/2010/main" val="283450805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a:t>La trasmissione dei </a:t>
            </a:r>
            <a:r>
              <a:rPr lang="it-IT" b="1" i="1" dirty="0" err="1"/>
              <a:t>saperi</a:t>
            </a:r>
            <a:r>
              <a:rPr lang="it-IT" dirty="0"/>
              <a:t/>
            </a:r>
            <a:br>
              <a:rPr lang="it-IT" dirty="0"/>
            </a:br>
            <a:endParaRPr lang="it-IT" dirty="0"/>
          </a:p>
        </p:txBody>
      </p:sp>
      <p:sp>
        <p:nvSpPr>
          <p:cNvPr id="3" name="Segnaposto contenuto 2"/>
          <p:cNvSpPr>
            <a:spLocks noGrp="1"/>
          </p:cNvSpPr>
          <p:nvPr>
            <p:ph idx="1"/>
          </p:nvPr>
        </p:nvSpPr>
        <p:spPr>
          <a:xfrm>
            <a:off x="838200" y="1300480"/>
            <a:ext cx="10515600" cy="4876483"/>
          </a:xfrm>
        </p:spPr>
        <p:txBody>
          <a:bodyPr>
            <a:normAutofit fontScale="92500"/>
          </a:bodyPr>
          <a:lstStyle/>
          <a:p>
            <a:pPr marL="0" indent="0">
              <a:buNone/>
            </a:pPr>
            <a:r>
              <a:rPr lang="it-IT" dirty="0"/>
              <a:t>Il raggiungimento della condizione di adulti comporta intrinsecamente una serie di apprendimenti che un giovane deve progressivamente assimilare. Nelle culture cosiddette primitive, dove la frequentazione dei giovani alle attività degli adulti sono abituali, tale apprendimento concerne soprattutto </a:t>
            </a:r>
            <a:r>
              <a:rPr lang="it-IT" b="1" dirty="0"/>
              <a:t>alcuni ambiti di pertinenza misterica come le pratiche collegate all’esercizio della sessualità (sacralizzata), al culto dei morti, a particolari miti e, a seconda che si tratti di maschi o femmine, alle attività della guerra o della cura della casa e dell’accudimento dei figli.</a:t>
            </a:r>
          </a:p>
          <a:p>
            <a:pPr marL="0" indent="0">
              <a:buNone/>
            </a:pPr>
            <a:r>
              <a:rPr lang="it-IT" dirty="0"/>
              <a:t>Nelle società evolute, tale insegnamento viene progressivamente affidato ad enti educativi cui viene affidato il compito di fornire informazioni specifiche disgiunte da una enfasi sacralizzata, mentre l’educazione religiosa viene affidata ad educatori riconosciuti competenti</a:t>
            </a:r>
          </a:p>
        </p:txBody>
      </p:sp>
    </p:spTree>
    <p:extLst>
      <p:ext uri="{BB962C8B-B14F-4D97-AF65-F5344CB8AC3E}">
        <p14:creationId xmlns:p14="http://schemas.microsoft.com/office/powerpoint/2010/main" val="5248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Isomorfismo della struttura del rito</a:t>
            </a:r>
            <a:endParaRPr lang="it-IT" dirty="0"/>
          </a:p>
        </p:txBody>
      </p:sp>
      <p:sp>
        <p:nvSpPr>
          <p:cNvPr id="3" name="Segnaposto contenuto 2"/>
          <p:cNvSpPr>
            <a:spLocks noGrp="1"/>
          </p:cNvSpPr>
          <p:nvPr>
            <p:ph idx="1"/>
          </p:nvPr>
        </p:nvSpPr>
        <p:spPr/>
        <p:txBody>
          <a:bodyPr>
            <a:normAutofit lnSpcReduction="10000"/>
          </a:bodyPr>
          <a:lstStyle/>
          <a:p>
            <a:pPr marL="0" indent="0">
              <a:buNone/>
            </a:pPr>
            <a:r>
              <a:rPr lang="it-IT" dirty="0"/>
              <a:t>Vi è "</a:t>
            </a:r>
            <a:r>
              <a:rPr lang="it-IT" b="1" i="1" dirty="0"/>
              <a:t>un'impressionante unità delle sequenze</a:t>
            </a:r>
            <a:r>
              <a:rPr lang="it-IT" dirty="0"/>
              <a:t>"; così, per esempio, variano da popolo a popolo le forme e i modi delle tappe di avvicinamento a un territorio, ma "</a:t>
            </a:r>
            <a:r>
              <a:rPr lang="it-IT" i="1" dirty="0"/>
              <a:t>il meccanismo è sempre lo stesso</a:t>
            </a:r>
            <a:r>
              <a:rPr lang="it-IT" dirty="0"/>
              <a:t>". Un metodo comparativo, che abbia di mira la riproduzione del "</a:t>
            </a:r>
            <a:r>
              <a:rPr lang="it-IT" i="1" dirty="0"/>
              <a:t>contesto logico nell'insieme dei meccanismi</a:t>
            </a:r>
            <a:r>
              <a:rPr lang="it-IT" dirty="0"/>
              <a:t>" naturali, sottrae i singoli riti al loro isolamento</a:t>
            </a:r>
            <a:r>
              <a:rPr lang="it-IT" dirty="0" smtClean="0"/>
              <a:t>.</a:t>
            </a:r>
          </a:p>
          <a:p>
            <a:pPr marL="0" indent="0">
              <a:buNone/>
            </a:pPr>
            <a:r>
              <a:rPr lang="it-IT" dirty="0"/>
              <a:t>E’ possibile così osservare come "</a:t>
            </a:r>
            <a:r>
              <a:rPr lang="it-IT" b="1" i="1" dirty="0"/>
              <a:t>al di là della varietà dei dettagli si individui sempre chiaramente una sequenza conforme allo schema generale</a:t>
            </a:r>
            <a:r>
              <a:rPr lang="it-IT" dirty="0"/>
              <a:t>". L’obiettivo è la scoperta della ragion d'essere fondamentale dei meccanismi rituali, motivo per cui l’analisi delle somiglianze dei riti di passaggio dovrebbe essere strumentale rispetto all'individuazione del loro "</a:t>
            </a:r>
            <a:r>
              <a:rPr lang="it-IT" i="1" dirty="0"/>
              <a:t>significato essenziale</a:t>
            </a:r>
            <a:r>
              <a:rPr lang="it-IT" dirty="0"/>
              <a:t>".</a:t>
            </a:r>
          </a:p>
          <a:p>
            <a:pPr marL="0" indent="0">
              <a:buNone/>
            </a:pPr>
            <a:endParaRPr lang="it-IT" dirty="0"/>
          </a:p>
        </p:txBody>
      </p:sp>
    </p:spTree>
    <p:extLst>
      <p:ext uri="{BB962C8B-B14F-4D97-AF65-F5344CB8AC3E}">
        <p14:creationId xmlns:p14="http://schemas.microsoft.com/office/powerpoint/2010/main" val="72242284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sistema educativo nelle società evolute</a:t>
            </a:r>
            <a:endParaRPr lang="it-IT" dirty="0"/>
          </a:p>
        </p:txBody>
      </p:sp>
      <p:sp>
        <p:nvSpPr>
          <p:cNvPr id="3" name="Segnaposto contenuto 2"/>
          <p:cNvSpPr>
            <a:spLocks noGrp="1"/>
          </p:cNvSpPr>
          <p:nvPr>
            <p:ph idx="1"/>
          </p:nvPr>
        </p:nvSpPr>
        <p:spPr/>
        <p:txBody>
          <a:bodyPr>
            <a:normAutofit fontScale="92500" lnSpcReduction="10000"/>
          </a:bodyPr>
          <a:lstStyle/>
          <a:p>
            <a:pPr marL="0" indent="0">
              <a:buNone/>
            </a:pPr>
            <a:r>
              <a:rPr lang="it-IT" dirty="0"/>
              <a:t>Tale separazione è sconosciuta nelle culture cosiddette primitive, tanto che, come sottolinea Van </a:t>
            </a:r>
            <a:r>
              <a:rPr lang="it-IT" dirty="0" err="1"/>
              <a:t>Gennep</a:t>
            </a:r>
            <a:r>
              <a:rPr lang="it-IT" dirty="0"/>
              <a:t>, l’aspetto iniziatico dell’ammaestramento sopravvive attualmente solo in contesti religiosi particolari come </a:t>
            </a:r>
            <a:r>
              <a:rPr lang="it-IT" b="1" dirty="0"/>
              <a:t>le sette che, curiosamente, sembrano pullulare progressivamente quasi in risposta ad una dimensione di totale trasparenza nella trasmissione delle informazioni a scapito di una dimensione esoterica </a:t>
            </a:r>
            <a:r>
              <a:rPr lang="it-IT" dirty="0"/>
              <a:t>che, evidentemente, tocca aspetti non marginali dell’animo umano.</a:t>
            </a:r>
          </a:p>
          <a:p>
            <a:pPr marL="0" indent="0">
              <a:buNone/>
            </a:pPr>
            <a:r>
              <a:rPr lang="it-IT" dirty="0"/>
              <a:t>Mentre i diversi livelli di scolarizzazione sembrano rappresentare più di ogni altro ambito le nuove fasi di avanzamento del percorso maturativi del giovane di oggi, non possiamo eludere l’evidenza nel riconoscere come sia forte la spinta a ricavare spazi di comunicazione segreta, specie all’interno della cerchia dei pari, in ambiti proibiti come ad esempio l’uso delle droghe o (meno, forse, negli ultimi decenni) della sessualità.</a:t>
            </a:r>
          </a:p>
          <a:p>
            <a:pPr marL="0" indent="0">
              <a:buNone/>
            </a:pPr>
            <a:endParaRPr lang="it-IT" dirty="0"/>
          </a:p>
        </p:txBody>
      </p:sp>
    </p:spTree>
    <p:extLst>
      <p:ext uri="{BB962C8B-B14F-4D97-AF65-F5344CB8AC3E}">
        <p14:creationId xmlns:p14="http://schemas.microsoft.com/office/powerpoint/2010/main" val="130173180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b="1" dirty="0" smtClean="0"/>
              <a:t>Le competenze genitoriali  nella funzione educativa</a:t>
            </a:r>
            <a:endParaRPr lang="it-IT" sz="3600" b="1" dirty="0"/>
          </a:p>
        </p:txBody>
      </p:sp>
      <p:sp>
        <p:nvSpPr>
          <p:cNvPr id="3" name="Segnaposto contenuto 2"/>
          <p:cNvSpPr>
            <a:spLocks noGrp="1"/>
          </p:cNvSpPr>
          <p:nvPr>
            <p:ph idx="1"/>
          </p:nvPr>
        </p:nvSpPr>
        <p:spPr/>
        <p:txBody>
          <a:bodyPr/>
          <a:lstStyle/>
          <a:p>
            <a:pPr marL="0" indent="0">
              <a:buNone/>
            </a:pPr>
            <a:r>
              <a:rPr lang="it-IT" dirty="0"/>
              <a:t>Interessante sarebbe approfondire l’ambito differenziale di competenza che i genitori o educatori estranei hanno potenzialmente sui diversi ambiti educativi. Mentre l’ambito della sessualità è fortunatamente rientrato fra quelli affrontati più apertamente dai genitori (ma un ambito di separatezza in materia di relazioni intime può comunque giustificare il ricorso a figure diverse dai genitori, così come i giovani pellerossa vengono iniziati alla sessualità da figure a ciò deputate) è interessante notare come in Olanda si cerchi di introdurre l’educazione sul tema delle droghe all’interno degli ambiti comunicativi genitori-figli senza contare sistematicamente su deleghe a “specialisti”.</a:t>
            </a:r>
          </a:p>
          <a:p>
            <a:pPr marL="0" indent="0">
              <a:buNone/>
            </a:pPr>
            <a:endParaRPr lang="it-IT" dirty="0"/>
          </a:p>
        </p:txBody>
      </p:sp>
    </p:spTree>
    <p:extLst>
      <p:ext uri="{BB962C8B-B14F-4D97-AF65-F5344CB8AC3E}">
        <p14:creationId xmlns:p14="http://schemas.microsoft.com/office/powerpoint/2010/main" val="13199899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i="1" dirty="0"/>
              <a:t>Il margine e la condizione di marginalità sociale</a:t>
            </a:r>
            <a:endParaRPr lang="it-IT" sz="3200" dirty="0"/>
          </a:p>
        </p:txBody>
      </p:sp>
      <p:sp>
        <p:nvSpPr>
          <p:cNvPr id="3" name="Segnaposto contenuto 2"/>
          <p:cNvSpPr>
            <a:spLocks noGrp="1"/>
          </p:cNvSpPr>
          <p:nvPr>
            <p:ph idx="1"/>
          </p:nvPr>
        </p:nvSpPr>
        <p:spPr/>
        <p:txBody>
          <a:bodyPr>
            <a:normAutofit lnSpcReduction="10000"/>
          </a:bodyPr>
          <a:lstStyle/>
          <a:p>
            <a:pPr marL="0" indent="0">
              <a:buNone/>
            </a:pPr>
            <a:r>
              <a:rPr lang="it-IT" dirty="0"/>
              <a:t>Dalla struttura del rito di passaggio risulta chiaramente la centralità, non soltanto spaziale ma anche funzionale, della nozione di </a:t>
            </a:r>
            <a:r>
              <a:rPr lang="it-IT" b="1" i="1" dirty="0"/>
              <a:t>margine quale dimensione </a:t>
            </a:r>
            <a:r>
              <a:rPr lang="it-IT" i="1" dirty="0"/>
              <a:t>intermedia tra quella di partenza e quella di destinazione di una traiettoria ideale che ha connotati simbolici e concreti insieme</a:t>
            </a:r>
            <a:r>
              <a:rPr lang="it-IT" dirty="0"/>
              <a:t>.  Tale dimensione- sempre secondo Van </a:t>
            </a:r>
            <a:r>
              <a:rPr lang="it-IT" dirty="0" err="1"/>
              <a:t>Gennep</a:t>
            </a:r>
            <a:r>
              <a:rPr lang="it-IT" dirty="0"/>
              <a:t> - svolga la funziona modulatrice rispetto a </a:t>
            </a:r>
            <a:r>
              <a:rPr lang="it-IT" i="1" dirty="0"/>
              <a:t>status</a:t>
            </a:r>
            <a:r>
              <a:rPr lang="it-IT" dirty="0"/>
              <a:t> talvolta molto distanti fra di loro e la cui mancanza renderebbe assai più traumatico il cambiamento. Anche a livello biologico, a ben vedere, il passaggio dallo stato di verme a quello di farfalla o del cambio della pelle o guscio per gli animali che ciclicamente vanno incontro a tali radicali processi trasformativi, implica un notevole dispendio energetico che richiede adeguati tempi di adattamento.</a:t>
            </a:r>
          </a:p>
        </p:txBody>
      </p:sp>
    </p:spTree>
    <p:extLst>
      <p:ext uri="{BB962C8B-B14F-4D97-AF65-F5344CB8AC3E}">
        <p14:creationId xmlns:p14="http://schemas.microsoft.com/office/powerpoint/2010/main" val="8878871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Lo spazio liminare o della marginalità</a:t>
            </a:r>
            <a:endParaRPr lang="it-IT" dirty="0"/>
          </a:p>
        </p:txBody>
      </p:sp>
      <p:sp>
        <p:nvSpPr>
          <p:cNvPr id="3" name="Segnaposto contenuto 2"/>
          <p:cNvSpPr>
            <a:spLocks noGrp="1"/>
          </p:cNvSpPr>
          <p:nvPr>
            <p:ph idx="1"/>
          </p:nvPr>
        </p:nvSpPr>
        <p:spPr/>
        <p:txBody>
          <a:bodyPr>
            <a:normAutofit fontScale="92500" lnSpcReduction="10000"/>
          </a:bodyPr>
          <a:lstStyle/>
          <a:p>
            <a:pPr marL="0" indent="0">
              <a:buNone/>
            </a:pPr>
            <a:r>
              <a:rPr lang="it-IT" dirty="0"/>
              <a:t>Tale concetto risulta forse il più fecondo nell’intuizione dell’Antropologo sia per la capacità di cogliere nella fase apparentemente meno importante la vera chiave di volta su cui si strutturano gli stessi riti di passaggio, sia per le concrete implicazioni che tale concetto può riservare nell’analisi delle società non tradizionali, come vedremo nel prosieguo delle nostre considerazioni.</a:t>
            </a:r>
          </a:p>
          <a:p>
            <a:pPr marL="0" indent="0">
              <a:buNone/>
            </a:pPr>
            <a:r>
              <a:rPr lang="it-IT" i="1" dirty="0"/>
              <a:t>Marca</a:t>
            </a:r>
            <a:r>
              <a:rPr lang="it-IT" dirty="0"/>
              <a:t> (da cui Le Marche) è il termine utilizzato per indicare il passaggio da un territorio a un altro attraverso una </a:t>
            </a:r>
            <a:r>
              <a:rPr lang="it-IT" b="1" i="1" dirty="0"/>
              <a:t>zona neutra</a:t>
            </a:r>
            <a:r>
              <a:rPr lang="it-IT" dirty="0"/>
              <a:t>. In Grecia esse erano il luogo di scambi commerciali o di combattimento.</a:t>
            </a:r>
          </a:p>
          <a:p>
            <a:pPr marL="0" indent="0">
              <a:buNone/>
            </a:pPr>
            <a:r>
              <a:rPr lang="it-IT" dirty="0"/>
              <a:t>Tali </a:t>
            </a:r>
            <a:r>
              <a:rPr lang="it-IT" i="1" dirty="0"/>
              <a:t>zone franche</a:t>
            </a:r>
            <a:r>
              <a:rPr lang="it-IT" dirty="0"/>
              <a:t> sono costituite, di solito, da un deserto, da una palude e soprattutto da una zona boschiva nella quale si può passare e cacciare liberamente dal momento che non appartiene a nessuno in senso stretto. Questa </a:t>
            </a:r>
            <a:r>
              <a:rPr lang="it-IT" i="1" dirty="0"/>
              <a:t>zona di nessuno</a:t>
            </a:r>
            <a:r>
              <a:rPr lang="it-IT" dirty="0"/>
              <a:t> assume tuttavia una sua connotazione precisa.</a:t>
            </a:r>
          </a:p>
        </p:txBody>
      </p:sp>
    </p:spTree>
    <p:extLst>
      <p:ext uri="{BB962C8B-B14F-4D97-AF65-F5344CB8AC3E}">
        <p14:creationId xmlns:p14="http://schemas.microsoft.com/office/powerpoint/2010/main" val="8964401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Sacralità dello spazio intermedio e «sospeso»</a:t>
            </a:r>
            <a:endParaRPr lang="it-IT" dirty="0"/>
          </a:p>
        </p:txBody>
      </p:sp>
      <p:sp>
        <p:nvSpPr>
          <p:cNvPr id="3" name="Segnaposto contenuto 2"/>
          <p:cNvSpPr>
            <a:spLocks noGrp="1"/>
          </p:cNvSpPr>
          <p:nvPr>
            <p:ph idx="1"/>
          </p:nvPr>
        </p:nvSpPr>
        <p:spPr>
          <a:xfrm>
            <a:off x="690880" y="1320800"/>
            <a:ext cx="10662920" cy="5537199"/>
          </a:xfrm>
        </p:spPr>
        <p:txBody>
          <a:bodyPr>
            <a:normAutofit lnSpcReduction="10000"/>
          </a:bodyPr>
          <a:lstStyle/>
          <a:p>
            <a:pPr marL="0" indent="0">
              <a:buNone/>
            </a:pPr>
            <a:r>
              <a:rPr lang="it-IT" dirty="0"/>
              <a:t>Sempre per Van </a:t>
            </a:r>
            <a:r>
              <a:rPr lang="it-IT" dirty="0" err="1" smtClean="0"/>
              <a:t>Gennep</a:t>
            </a:r>
            <a:r>
              <a:rPr lang="it-IT" dirty="0" smtClean="0"/>
              <a:t> «</a:t>
            </a:r>
            <a:r>
              <a:rPr lang="it-IT" b="1" dirty="0" smtClean="0"/>
              <a:t>Dato </a:t>
            </a:r>
            <a:r>
              <a:rPr lang="it-IT" b="1" dirty="0"/>
              <a:t>il carattere ambivalente della nozione di sacro, i due territori occupati sono sacri per coloro che vivono nella zona, ma d'altra parte la zona è sacra per gli abitanti dei due territori. Chi sta sospeso tra due mondi. È questa la situazione che designo col termine di margine, e uno degli scopi di questo libro è quello appunto di dimostrare che questo margine ideale e materiale al tempo stesso si ritrova in forme più o meno accentuate in tutte le cerimonie che accompagnano il passaggio da una situazione magico-religiosa o sociale a </a:t>
            </a:r>
            <a:r>
              <a:rPr lang="it-IT" b="1" dirty="0" smtClean="0"/>
              <a:t>un'alt</a:t>
            </a:r>
            <a:r>
              <a:rPr lang="it-IT" dirty="0" smtClean="0"/>
              <a:t>ra»</a:t>
            </a:r>
            <a:endParaRPr lang="it-IT" dirty="0"/>
          </a:p>
          <a:p>
            <a:pPr marL="0" indent="0">
              <a:buNone/>
            </a:pPr>
            <a:r>
              <a:rPr lang="it-IT" dirty="0"/>
              <a:t>Oltre che una valenza spaziale, la condizione di marginalità ne comporta una di natura temporale e di connotazione sociale in senso lato. </a:t>
            </a:r>
          </a:p>
          <a:p>
            <a:pPr marL="0" indent="0">
              <a:buNone/>
            </a:pPr>
            <a:r>
              <a:rPr lang="it-IT" dirty="0"/>
              <a:t>II periodo di marginalità, infatti, si realizza nella segregazione  rituale, nel corso della quale  avviene la completa e radicale trasformazione dell'iniziando</a:t>
            </a:r>
            <a:r>
              <a:rPr lang="it-IT" i="1" dirty="0"/>
              <a:t>. </a:t>
            </a:r>
            <a:r>
              <a:rPr lang="it-IT" dirty="0"/>
              <a:t>La segregazione, infatti, non comporta soltanto </a:t>
            </a:r>
          </a:p>
          <a:p>
            <a:pPr marL="0" indent="0">
              <a:buNone/>
            </a:pPr>
            <a:endParaRPr lang="it-IT" dirty="0"/>
          </a:p>
        </p:txBody>
      </p:sp>
    </p:spTree>
    <p:extLst>
      <p:ext uri="{BB962C8B-B14F-4D97-AF65-F5344CB8AC3E}">
        <p14:creationId xmlns:p14="http://schemas.microsoft.com/office/powerpoint/2010/main" val="146013215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Isolamento dalle due società di appartenenza</a:t>
            </a:r>
            <a:endParaRPr lang="it-IT" dirty="0"/>
          </a:p>
        </p:txBody>
      </p:sp>
      <p:sp>
        <p:nvSpPr>
          <p:cNvPr id="3" name="Segnaposto contenuto 2"/>
          <p:cNvSpPr>
            <a:spLocks noGrp="1"/>
          </p:cNvSpPr>
          <p:nvPr>
            <p:ph idx="1"/>
          </p:nvPr>
        </p:nvSpPr>
        <p:spPr>
          <a:xfrm>
            <a:off x="838200" y="1825624"/>
            <a:ext cx="10515600" cy="5032375"/>
          </a:xfrm>
        </p:spPr>
        <p:txBody>
          <a:bodyPr>
            <a:normAutofit lnSpcReduction="10000"/>
          </a:bodyPr>
          <a:lstStyle/>
          <a:p>
            <a:pPr marL="0" indent="0">
              <a:buNone/>
            </a:pPr>
            <a:r>
              <a:rPr lang="it-IT" dirty="0" smtClean="0"/>
              <a:t>«Un </a:t>
            </a:r>
            <a:r>
              <a:rPr lang="it-IT" dirty="0"/>
              <a:t>distanziamento dall'abitato, ma anche un soggiorno nella natura selvaggia, non regolata dalle norme umane dell'esistenza, perciò abitata non solo da belve, ma anche da tutti quegli ' spiriti ' che s'identificano proprio con il non-ordine, con il non-umano ; ciò vale anche per altri tipi di terreni inabitati e </a:t>
            </a:r>
            <a:r>
              <a:rPr lang="it-IT" dirty="0" err="1"/>
              <a:t>incoltivati</a:t>
            </a:r>
            <a:r>
              <a:rPr lang="it-IT" dirty="0"/>
              <a:t>. In altri casi, invece, il luogo della segregazione è un'apposita capanna ai margini dell'abitato stesso, separata da esso più in senso ideale che non spazialmente. Si hanno casi in cui l'iniziando deve vagabondare fuori dell’abitato e altri in cui egli viene confinato addirittura in terra straniera. L'isolamento degli iniziandi può esser severissimo, nel senso che essi non possono venire a contatto con nessuno ad eccezione delle persone cui è affidata la loro iniziazione: non devono nemmeno vedere altri, né esser </a:t>
            </a:r>
            <a:r>
              <a:rPr lang="it-IT" dirty="0" smtClean="0"/>
              <a:t>visti» Da Van </a:t>
            </a:r>
            <a:r>
              <a:rPr lang="it-IT" dirty="0" err="1" smtClean="0"/>
              <a:t>Gennep</a:t>
            </a:r>
            <a:r>
              <a:rPr lang="it-IT" dirty="0" smtClean="0"/>
              <a:t> op. Cit.). </a:t>
            </a:r>
            <a:endParaRPr lang="it-IT" dirty="0"/>
          </a:p>
          <a:p>
            <a:pPr marL="0" indent="0">
              <a:buNone/>
            </a:pPr>
            <a:endParaRPr lang="it-IT" dirty="0"/>
          </a:p>
        </p:txBody>
      </p:sp>
    </p:spTree>
    <p:extLst>
      <p:ext uri="{BB962C8B-B14F-4D97-AF65-F5344CB8AC3E}">
        <p14:creationId xmlns:p14="http://schemas.microsoft.com/office/powerpoint/2010/main" val="322024100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840219"/>
          </a:xfrm>
        </p:spPr>
        <p:txBody>
          <a:bodyPr/>
          <a:lstStyle/>
          <a:p>
            <a:r>
              <a:rPr lang="it-IT" b="1" i="1" dirty="0"/>
              <a:t>Tappe successive del rito di passaggio</a:t>
            </a:r>
            <a:endParaRPr lang="it-IT" dirty="0"/>
          </a:p>
        </p:txBody>
      </p:sp>
      <p:sp>
        <p:nvSpPr>
          <p:cNvPr id="3" name="Segnaposto contenuto 2"/>
          <p:cNvSpPr>
            <a:spLocks noGrp="1"/>
          </p:cNvSpPr>
          <p:nvPr>
            <p:ph idx="1"/>
          </p:nvPr>
        </p:nvSpPr>
        <p:spPr>
          <a:xfrm>
            <a:off x="838199" y="1205344"/>
            <a:ext cx="11021291" cy="5652655"/>
          </a:xfrm>
        </p:spPr>
        <p:txBody>
          <a:bodyPr>
            <a:normAutofit fontScale="85000" lnSpcReduction="20000"/>
          </a:bodyPr>
          <a:lstStyle/>
          <a:p>
            <a:pPr marL="0" indent="0">
              <a:buNone/>
            </a:pPr>
            <a:r>
              <a:rPr lang="it-IT" dirty="0"/>
              <a:t>L’iniziazione alla condizione di individuo adulto, non corrisponde ad un atto puntuale ed unico. L'età degli iniziandi è normalmente giovanile, con un margine di variabilità che va dai 5-6 anni fino ai 25-30. Anche la durata complessiva delle pratiche in cui si articola un rituale iniziatico varia largamente, da pochi giorni a diversi anni.</a:t>
            </a:r>
          </a:p>
          <a:p>
            <a:pPr marL="0" indent="0">
              <a:buNone/>
            </a:pPr>
            <a:r>
              <a:rPr lang="it-IT" dirty="0"/>
              <a:t>Come in realtà sappiamo bene, la trasformazione dell’individuo da fanciullo ad adulto segue un processo graduale lungo un arco di tempo ben più ampio della maturazione puberale che pure ne sancisce l’elemento biologico in modo esplicito e relativamente definito. In tale processo vengono stabilita, in alcune colture più che in altre, una successione di tappe intermedie che scandiscono in modo più preciso le fasi di avanzamento del processo maturativo.</a:t>
            </a:r>
            <a:endParaRPr lang="it-IT" i="1" dirty="0"/>
          </a:p>
          <a:p>
            <a:pPr marL="0" indent="0">
              <a:buNone/>
            </a:pPr>
            <a:r>
              <a:rPr lang="it-IT" dirty="0"/>
              <a:t>L’iniziazione alla condizione di individuo adulto, non corrisponde ad un atto puntuale ed unico. L'età degli iniziandi è normalmente giovanile, con un margine di variabilità che va dai 5-6 anni fino ai 25-30. Anche la durata complessiva delle pratiche in cui si articola un rituale iniziatico varia largamente, da pochi giorni a diversi anni.</a:t>
            </a:r>
          </a:p>
          <a:p>
            <a:pPr marL="0" indent="0">
              <a:buNone/>
            </a:pPr>
            <a:r>
              <a:rPr lang="it-IT" dirty="0"/>
              <a:t>Come in realtà sappiamo bene, la trasformazione dell’individuo da fanciullo ad adulto segue un processo graduale lungo un arco di tempo ben più ampio della maturazione puberale che pure ne sancisce l’elemento biologico in modo esplicito e relativamente definito. In tale processo vengono stabilita, in alcune colture più che in altre, una successione di tappe intermedie che scandiscono in modo più preciso le fasi di avanzamento del processo maturativo.</a:t>
            </a:r>
            <a:endParaRPr lang="it-IT" i="1" dirty="0"/>
          </a:p>
          <a:p>
            <a:pPr marL="0" indent="0">
              <a:buNone/>
            </a:pPr>
            <a:endParaRPr lang="it-IT" dirty="0"/>
          </a:p>
        </p:txBody>
      </p:sp>
    </p:spTree>
    <p:extLst>
      <p:ext uri="{BB962C8B-B14F-4D97-AF65-F5344CB8AC3E}">
        <p14:creationId xmlns:p14="http://schemas.microsoft.com/office/powerpoint/2010/main" val="427753416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Un esempio di passaggi intermedi</a:t>
            </a:r>
            <a:endParaRPr lang="it-IT" dirty="0"/>
          </a:p>
        </p:txBody>
      </p:sp>
      <p:sp>
        <p:nvSpPr>
          <p:cNvPr id="3" name="Segnaposto contenuto 2"/>
          <p:cNvSpPr>
            <a:spLocks noGrp="1"/>
          </p:cNvSpPr>
          <p:nvPr>
            <p:ph idx="1"/>
          </p:nvPr>
        </p:nvSpPr>
        <p:spPr>
          <a:xfrm>
            <a:off x="838200" y="1825625"/>
            <a:ext cx="10515600" cy="4810702"/>
          </a:xfrm>
        </p:spPr>
        <p:txBody>
          <a:bodyPr>
            <a:normAutofit fontScale="92500" lnSpcReduction="20000"/>
          </a:bodyPr>
          <a:lstStyle/>
          <a:p>
            <a:pPr marL="0" indent="0">
              <a:buNone/>
            </a:pPr>
            <a:r>
              <a:rPr lang="it-IT" dirty="0"/>
              <a:t>Il percorso maturativo-iniziatico delle ragazze Wayao si divide in quattro tappe: 1) </a:t>
            </a:r>
            <a:r>
              <a:rPr lang="it-IT" dirty="0" err="1"/>
              <a:t>chiputu</a:t>
            </a:r>
            <a:r>
              <a:rPr lang="it-IT" dirty="0"/>
              <a:t>: dall'età di sette, otto, nove anni fino alla prima mestruazione; reclusione, educazione sessuale, deformazione sistematica delle piccole labbra fino a sette centimetri di lunghezza e oltre, danze erotiche ecc.; la ragazza poi viene data in sposa; 2) </a:t>
            </a:r>
            <a:r>
              <a:rPr lang="it-IT" dirty="0" err="1"/>
              <a:t>matengusi</a:t>
            </a:r>
            <a:r>
              <a:rPr lang="it-IT" dirty="0"/>
              <a:t>: festa della prima mestruazione; durante il </a:t>
            </a:r>
            <a:r>
              <a:rPr lang="it-IT" dirty="0" err="1"/>
              <a:t>chiputu</a:t>
            </a:r>
            <a:r>
              <a:rPr lang="it-IT" dirty="0"/>
              <a:t>, la ragazza era stata maritata, ma essa lascia il marito quando compaiono le prime mestruazioni; reclusione; vengono insegnati i tabù relativi al periodo mestruale; 3) </a:t>
            </a:r>
            <a:r>
              <a:rPr lang="it-IT" dirty="0" err="1"/>
              <a:t>chituumbu</a:t>
            </a:r>
            <a:r>
              <a:rPr lang="it-IT" dirty="0"/>
              <a:t>: è un insieme di riti della prima gravidanza; al quinto mese vengono tagliati i capelli; al sesto c'è la reclusione, si impartiscono istruzioni su tutto ciò che la maternità comporta e sui tabù delle donne incinte; 4) '</a:t>
            </a:r>
            <a:r>
              <a:rPr lang="it-IT" dirty="0" err="1"/>
              <a:t>wamwana</a:t>
            </a:r>
            <a:r>
              <a:rPr lang="it-IT" dirty="0"/>
              <a:t>: primo parto; il diritto di riprendere i rapporti sessuali è concesso al marito solo dietro sua richiesta al capo del villaggio, quando il bambino è in grado di sedersi o quando ha sei, sette mesi. In tutte queste cerimonie la solidarietà sessuale si esprime molto chiaramente. </a:t>
            </a:r>
          </a:p>
          <a:p>
            <a:pPr marL="0" indent="0">
              <a:buNone/>
            </a:pPr>
            <a:endParaRPr lang="it-IT" dirty="0"/>
          </a:p>
        </p:txBody>
      </p:sp>
    </p:spTree>
    <p:extLst>
      <p:ext uri="{BB962C8B-B14F-4D97-AF65-F5344CB8AC3E}">
        <p14:creationId xmlns:p14="http://schemas.microsoft.com/office/powerpoint/2010/main" val="20581147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a:t>Morte e rinascita</a:t>
            </a:r>
            <a:r>
              <a:rPr lang="it-IT" dirty="0"/>
              <a:t/>
            </a:r>
            <a:br>
              <a:rPr lang="it-IT" dirty="0"/>
            </a:br>
            <a:endParaRPr lang="it-IT" dirty="0"/>
          </a:p>
        </p:txBody>
      </p:sp>
      <p:sp>
        <p:nvSpPr>
          <p:cNvPr id="3" name="Segnaposto contenuto 2"/>
          <p:cNvSpPr>
            <a:spLocks noGrp="1"/>
          </p:cNvSpPr>
          <p:nvPr>
            <p:ph idx="1"/>
          </p:nvPr>
        </p:nvSpPr>
        <p:spPr>
          <a:xfrm>
            <a:off x="581891" y="1108364"/>
            <a:ext cx="10771909" cy="5068599"/>
          </a:xfrm>
        </p:spPr>
        <p:txBody>
          <a:bodyPr>
            <a:normAutofit fontScale="92500" lnSpcReduction="20000"/>
          </a:bodyPr>
          <a:lstStyle/>
          <a:p>
            <a:pPr marL="0" indent="0">
              <a:buNone/>
            </a:pPr>
            <a:r>
              <a:rPr lang="it-IT" dirty="0"/>
              <a:t>Dai tanti aspetti presi in considerazione emerge come l’essenza del rito di passaggio in adolescenza consista nell’introduzione del giovane nello status di individuo adulto. Tale traguardo non può tuttavia avvenire senza la </a:t>
            </a:r>
            <a:r>
              <a:rPr lang="it-IT" i="1" dirty="0"/>
              <a:t>morte simbolica</a:t>
            </a:r>
            <a:r>
              <a:rPr lang="it-IT" dirty="0"/>
              <a:t>, ma non per questo meno reale, del suo stato di fanciullo con tutti i limiti e di privilegi che anche questo status psicosociale comportano. </a:t>
            </a:r>
            <a:endParaRPr lang="it-IT" dirty="0" smtClean="0"/>
          </a:p>
          <a:p>
            <a:pPr marL="0" indent="0">
              <a:buNone/>
            </a:pPr>
            <a:endParaRPr lang="it-IT" dirty="0"/>
          </a:p>
          <a:p>
            <a:pPr marL="0" indent="0">
              <a:buNone/>
            </a:pPr>
            <a:r>
              <a:rPr lang="it-IT" dirty="0"/>
              <a:t>Tale è l’intuizione che Van </a:t>
            </a:r>
            <a:r>
              <a:rPr lang="it-IT" dirty="0" err="1"/>
              <a:t>Gennep</a:t>
            </a:r>
            <a:r>
              <a:rPr lang="it-IT" dirty="0"/>
              <a:t> ribadisce inserendola in una concezione ben più ampia che riguarda l’esistenza nel suo insieme: </a:t>
            </a:r>
            <a:r>
              <a:rPr lang="it-IT" i="1" dirty="0"/>
              <a:t>"</a:t>
            </a:r>
            <a:r>
              <a:rPr lang="it-IT" b="1" i="1" dirty="0"/>
              <a:t>vivere significa disaggregarsi e ricostituirsi in un processo incessante, cambiare di stato e di forma, morire e rinascere</a:t>
            </a:r>
            <a:r>
              <a:rPr lang="it-IT" dirty="0"/>
              <a:t>” .Tale concetto viene anche enfatizzato da </a:t>
            </a:r>
            <a:r>
              <a:rPr lang="it-IT" dirty="0" err="1"/>
              <a:t>Mircea</a:t>
            </a:r>
            <a:r>
              <a:rPr lang="it-IT" dirty="0"/>
              <a:t> </a:t>
            </a:r>
            <a:r>
              <a:rPr lang="it-IT" dirty="0" err="1"/>
              <a:t>Eliade</a:t>
            </a:r>
            <a:r>
              <a:rPr lang="it-IT" dirty="0"/>
              <a:t> (1949), per il quale non v’è processo trasformativi che non comporti una fase di </a:t>
            </a:r>
            <a:r>
              <a:rPr lang="it-IT" dirty="0" err="1"/>
              <a:t>caotizzazione</a:t>
            </a:r>
            <a:r>
              <a:rPr lang="it-IT" dirty="0"/>
              <a:t> nel passaggio critico tra uno stadio ed un altro del processo evolutivo.  </a:t>
            </a:r>
            <a:endParaRPr lang="it-IT" dirty="0" smtClean="0"/>
          </a:p>
          <a:p>
            <a:pPr marL="0" indent="0">
              <a:buNone/>
            </a:pPr>
            <a:r>
              <a:rPr lang="it-IT" dirty="0"/>
              <a:t>Non stupisce quindi che, in certe tradizioni, i novizi segregati sono semplicemente detti </a:t>
            </a:r>
            <a:r>
              <a:rPr lang="it-IT" i="1" dirty="0"/>
              <a:t>morti.</a:t>
            </a:r>
            <a:r>
              <a:rPr lang="it-IT" dirty="0"/>
              <a:t> </a:t>
            </a:r>
          </a:p>
          <a:p>
            <a:pPr marL="0" indent="0">
              <a:buNone/>
            </a:pPr>
            <a:endParaRPr lang="it-IT" dirty="0"/>
          </a:p>
        </p:txBody>
      </p:sp>
    </p:spTree>
    <p:extLst>
      <p:ext uri="{BB962C8B-B14F-4D97-AF65-F5344CB8AC3E}">
        <p14:creationId xmlns:p14="http://schemas.microsoft.com/office/powerpoint/2010/main" val="254441696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Una morte non solo simbolica, a volte …</a:t>
            </a:r>
            <a:endParaRPr lang="it-IT" dirty="0"/>
          </a:p>
        </p:txBody>
      </p:sp>
      <p:sp>
        <p:nvSpPr>
          <p:cNvPr id="3" name="Segnaposto contenuto 2"/>
          <p:cNvSpPr>
            <a:spLocks noGrp="1"/>
          </p:cNvSpPr>
          <p:nvPr>
            <p:ph idx="1"/>
          </p:nvPr>
        </p:nvSpPr>
        <p:spPr>
          <a:xfrm>
            <a:off x="838200" y="1300480"/>
            <a:ext cx="10993582" cy="5557519"/>
          </a:xfrm>
        </p:spPr>
        <p:txBody>
          <a:bodyPr>
            <a:normAutofit lnSpcReduction="10000"/>
          </a:bodyPr>
          <a:lstStyle/>
          <a:p>
            <a:pPr marL="0" indent="0">
              <a:buNone/>
            </a:pPr>
            <a:r>
              <a:rPr lang="it-IT" dirty="0"/>
              <a:t>Tra i Kpelle della Liberia l'iniziato porta sul petto e sul dorso cicatrici molto appariscenti che vengono interpretate come il segno del dente della 'Grande Figura-Mascherata'; i novizi ricevono questo segno nel momento del passaggio dalla morte alla nuova vita (</a:t>
            </a:r>
            <a:r>
              <a:rPr lang="it-IT" dirty="0" err="1"/>
              <a:t>Gibbs</a:t>
            </a:r>
            <a:r>
              <a:rPr lang="it-IT" dirty="0"/>
              <a:t>).  Tale Torturatore può tuttavia assumere anche le sembianze femminili - il cui nome è </a:t>
            </a:r>
            <a:r>
              <a:rPr lang="it-IT" dirty="0" err="1"/>
              <a:t>Xalpe</a:t>
            </a:r>
            <a:r>
              <a:rPr lang="it-IT" dirty="0"/>
              <a:t> tra </a:t>
            </a:r>
            <a:r>
              <a:rPr lang="it-IT" dirty="0" err="1"/>
              <a:t>Selkman</a:t>
            </a:r>
            <a:r>
              <a:rPr lang="it-IT" dirty="0"/>
              <a:t> -  mentre lo stregone mitico </a:t>
            </a:r>
            <a:r>
              <a:rPr lang="it-IT" dirty="0" err="1"/>
              <a:t>Olim</a:t>
            </a:r>
            <a:r>
              <a:rPr lang="it-IT" dirty="0"/>
              <a:t> ha il potere di restituirli alla vita. </a:t>
            </a:r>
          </a:p>
          <a:p>
            <a:pPr marL="0" indent="0">
              <a:buNone/>
            </a:pPr>
            <a:r>
              <a:rPr lang="it-IT" dirty="0"/>
              <a:t>Considerata la efferatezza delle prove iniziatiche, tuttavia, l’eventualità di una morte simbolica può trasformarsi in morte reale. Questa - secondo tradizioni rilevabili sia in Africa che in Oceania - è addirittura istituzionalmente prevista ed esistono precise norme nel caso in cui si verifichi. Trattandosi di un individuo non ancora in possesso di un pieno diritto di adulto, tale morte non deve essere divulgata mentre l'iniziazione è in corso; ed il morto non deve essere pianto, ma soltanto essere sepolto senza alcun segno per la sua tomba (Jensen).</a:t>
            </a:r>
          </a:p>
          <a:p>
            <a:pPr marL="0" indent="0">
              <a:buNone/>
            </a:pPr>
            <a:endParaRPr lang="it-IT" dirty="0"/>
          </a:p>
        </p:txBody>
      </p:sp>
    </p:spTree>
    <p:extLst>
      <p:ext uri="{BB962C8B-B14F-4D97-AF65-F5344CB8AC3E}">
        <p14:creationId xmlns:p14="http://schemas.microsoft.com/office/powerpoint/2010/main" val="1591634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1117311"/>
          </a:xfrm>
        </p:spPr>
        <p:txBody>
          <a:bodyPr>
            <a:normAutofit fontScale="90000"/>
          </a:bodyPr>
          <a:lstStyle/>
          <a:p>
            <a:r>
              <a:rPr lang="it-IT" b="1" dirty="0" smtClean="0"/>
              <a:t>La struttura dei riti di passaggio</a:t>
            </a:r>
            <a:br>
              <a:rPr lang="it-IT" b="1" dirty="0" smtClean="0"/>
            </a:br>
            <a:endParaRPr lang="it-IT" dirty="0"/>
          </a:p>
        </p:txBody>
      </p:sp>
      <p:sp>
        <p:nvSpPr>
          <p:cNvPr id="3" name="Segnaposto contenuto 2"/>
          <p:cNvSpPr>
            <a:spLocks noGrp="1"/>
          </p:cNvSpPr>
          <p:nvPr>
            <p:ph idx="1"/>
          </p:nvPr>
        </p:nvSpPr>
        <p:spPr/>
        <p:txBody>
          <a:bodyPr>
            <a:normAutofit/>
          </a:bodyPr>
          <a:lstStyle/>
          <a:p>
            <a:r>
              <a:rPr lang="it-IT" dirty="0" smtClean="0"/>
              <a:t>La </a:t>
            </a:r>
            <a:r>
              <a:rPr lang="it-IT" dirty="0"/>
              <a:t>struttura dei riti di passaggio riproduce, in termini simbolici, una sequenzialità di momenti che comportano tre diverse fasi acutamente individuate e differenziate da Van </a:t>
            </a:r>
            <a:r>
              <a:rPr lang="it-IT" dirty="0" err="1"/>
              <a:t>Gennep</a:t>
            </a:r>
            <a:r>
              <a:rPr lang="it-IT" dirty="0"/>
              <a:t> in:</a:t>
            </a:r>
          </a:p>
          <a:p>
            <a:r>
              <a:rPr lang="it-IT" b="1" dirty="0"/>
              <a:t>a) riti di separazione o preliminari </a:t>
            </a:r>
            <a:r>
              <a:rPr lang="it-IT" dirty="0"/>
              <a:t>che agevolano il distacco dell'individuo da una situazione originaria</a:t>
            </a:r>
          </a:p>
          <a:p>
            <a:r>
              <a:rPr lang="it-IT" b="1" dirty="0"/>
              <a:t>b) riti di margine o liminari </a:t>
            </a:r>
            <a:r>
              <a:rPr lang="it-IT" dirty="0"/>
              <a:t>che collocano l’individuo in uno stato di sospensione,</a:t>
            </a:r>
          </a:p>
          <a:p>
            <a:r>
              <a:rPr lang="it-IT" b="1" dirty="0"/>
              <a:t>c) riti di aggregazione o </a:t>
            </a:r>
            <a:r>
              <a:rPr lang="it-IT" b="1" dirty="0" err="1"/>
              <a:t>postliminari</a:t>
            </a:r>
            <a:r>
              <a:rPr lang="it-IT" b="1" dirty="0"/>
              <a:t> </a:t>
            </a:r>
            <a:r>
              <a:rPr lang="it-IT" dirty="0"/>
              <a:t>che assecondano l’introduzione dell’individuo nel nuovo territorio, nel nuovo gruppo o nella nuova categoria sociale</a:t>
            </a:r>
            <a:r>
              <a:rPr lang="it-IT" dirty="0" smtClean="0"/>
              <a:t>.</a:t>
            </a:r>
          </a:p>
          <a:p>
            <a:endParaRPr lang="it-IT" dirty="0"/>
          </a:p>
          <a:p>
            <a:pPr marL="0" indent="0">
              <a:buNone/>
            </a:pPr>
            <a:endParaRPr lang="it-IT" dirty="0"/>
          </a:p>
        </p:txBody>
      </p:sp>
    </p:spTree>
    <p:extLst>
      <p:ext uri="{BB962C8B-B14F-4D97-AF65-F5344CB8AC3E}">
        <p14:creationId xmlns:p14="http://schemas.microsoft.com/office/powerpoint/2010/main" val="364873156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a:t> Il viaggio magico</a:t>
            </a:r>
            <a:r>
              <a:rPr lang="it-IT" dirty="0"/>
              <a:t/>
            </a:r>
            <a:br>
              <a:rPr lang="it-IT" dirty="0"/>
            </a:br>
            <a:endParaRPr lang="it-IT" dirty="0"/>
          </a:p>
        </p:txBody>
      </p:sp>
      <p:sp>
        <p:nvSpPr>
          <p:cNvPr id="3" name="Segnaposto contenuto 2"/>
          <p:cNvSpPr>
            <a:spLocks noGrp="1"/>
          </p:cNvSpPr>
          <p:nvPr>
            <p:ph idx="1"/>
          </p:nvPr>
        </p:nvSpPr>
        <p:spPr>
          <a:xfrm>
            <a:off x="838200" y="1177635"/>
            <a:ext cx="10515600" cy="5417129"/>
          </a:xfrm>
        </p:spPr>
        <p:txBody>
          <a:bodyPr>
            <a:normAutofit fontScale="92500" lnSpcReduction="20000"/>
          </a:bodyPr>
          <a:lstStyle/>
          <a:p>
            <a:pPr marL="0" indent="0">
              <a:buNone/>
            </a:pPr>
            <a:r>
              <a:rPr lang="it-IT" dirty="0"/>
              <a:t>In questa esperienza di morte viene favorito un forte processo di identificazione con un eroe mitico che, attraverso il suo viaggio avventuroso e a contatto con le anime dei defunti, può trasmettere alle generazioni future i segreti del vivere sia sotto il profilo di espedienti di sopravvivenza che di formule sapienziali indispensabili per affrontare le difficoltà che inevitabilmente la vita proporrà all'iniziando (</a:t>
            </a:r>
            <a:r>
              <a:rPr lang="it-IT" dirty="0" err="1"/>
              <a:t>Eliade</a:t>
            </a:r>
            <a:r>
              <a:rPr lang="it-IT" dirty="0"/>
              <a:t> op. cit.).</a:t>
            </a:r>
            <a:endParaRPr lang="it-IT" i="1" dirty="0"/>
          </a:p>
          <a:p>
            <a:pPr marL="0" indent="0">
              <a:buNone/>
            </a:pPr>
            <a:r>
              <a:rPr lang="it-IT" dirty="0"/>
              <a:t>Grazie alla sua permanenza nel ventre della balena, al contatto con i demoni del bosco e cosi via, l'eroe dimostra il suo coraggio, ottiene l'aiuto degli spiriti, ha potere sugli elementi e sulle forze magiche (sciamaniche), conquista degli oggetti cosmici o dei beni culturali necessari agli uomini e annienta i mostri che ne minacciano la vita </a:t>
            </a:r>
            <a:r>
              <a:rPr lang="it-IT" dirty="0" err="1"/>
              <a:t>pacifìca</a:t>
            </a:r>
            <a:r>
              <a:rPr lang="it-IT" dirty="0"/>
              <a:t>. Un certo legame con l'iniziazione hanno anche i diffusi riferimenti alla straordinaria vigoria erotica dell'eroe (segno della sua forza e dalla sua raggiunta maturità), che acquista talvolta il carattere distruttivo della violenza o dell'incesto. Gli atti incestuosi possono essere utilizzati nel soggetto per motivare una momentanea esclusione dell'eroe dalla collettività oppure dei difficili compiti impostigli dal padre (la cui mancata esecuzione lo condannerebbe a morte). </a:t>
            </a:r>
          </a:p>
          <a:p>
            <a:r>
              <a:rPr lang="it-IT" dirty="0"/>
              <a:t> </a:t>
            </a:r>
          </a:p>
          <a:p>
            <a:pPr marL="0" indent="0">
              <a:buNone/>
            </a:pPr>
            <a:endParaRPr lang="it-IT" dirty="0"/>
          </a:p>
        </p:txBody>
      </p:sp>
    </p:spTree>
    <p:extLst>
      <p:ext uri="{BB962C8B-B14F-4D97-AF65-F5344CB8AC3E}">
        <p14:creationId xmlns:p14="http://schemas.microsoft.com/office/powerpoint/2010/main" val="72409148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t>Culture tradizionali e cultura arcaica dell'Occidente: la Grecia antica</a:t>
            </a:r>
            <a:r>
              <a:rPr lang="it-IT" dirty="0"/>
              <a:t/>
            </a:r>
            <a:br>
              <a:rPr lang="it-IT" dirty="0"/>
            </a:br>
            <a:endParaRPr lang="it-IT" dirty="0"/>
          </a:p>
        </p:txBody>
      </p:sp>
      <p:sp>
        <p:nvSpPr>
          <p:cNvPr id="3" name="Segnaposto contenuto 2"/>
          <p:cNvSpPr>
            <a:spLocks noGrp="1"/>
          </p:cNvSpPr>
          <p:nvPr>
            <p:ph idx="1"/>
          </p:nvPr>
        </p:nvSpPr>
        <p:spPr/>
        <p:txBody>
          <a:bodyPr>
            <a:normAutofit fontScale="85000" lnSpcReduction="10000"/>
          </a:bodyPr>
          <a:lstStyle/>
          <a:p>
            <a:pPr marL="0" indent="0">
              <a:buNone/>
            </a:pPr>
            <a:r>
              <a:rPr lang="it-IT" dirty="0"/>
              <a:t>Un poderoso studio di Angelo </a:t>
            </a:r>
            <a:r>
              <a:rPr lang="it-IT" dirty="0" err="1"/>
              <a:t>Brelich</a:t>
            </a:r>
            <a:r>
              <a:rPr lang="it-IT" dirty="0"/>
              <a:t>,, </a:t>
            </a:r>
            <a:r>
              <a:rPr lang="it-IT" i="1" dirty="0" err="1"/>
              <a:t>Paides</a:t>
            </a:r>
            <a:r>
              <a:rPr lang="it-IT" i="1" dirty="0"/>
              <a:t> e </a:t>
            </a:r>
            <a:r>
              <a:rPr lang="it-IT" i="1" dirty="0" err="1"/>
              <a:t>partenoi</a:t>
            </a:r>
            <a:r>
              <a:rPr lang="it-IT" dirty="0"/>
              <a:t> (1969)  affronta con dovizia di fonti storico-letterarie tale fase della nostra cultura. Pur affermando che “</a:t>
            </a:r>
            <a:r>
              <a:rPr lang="it-IT" b="1" i="1" dirty="0"/>
              <a:t>le iniziazioni, nel senso sopra delimitato</a:t>
            </a:r>
            <a:r>
              <a:rPr lang="it-IT" i="1" dirty="0"/>
              <a:t> </a:t>
            </a:r>
            <a:r>
              <a:rPr lang="it-IT" dirty="0"/>
              <a:t>(quello cioè delle culture tradizionali su cui si è ampiamente soffermato),</a:t>
            </a:r>
            <a:r>
              <a:rPr lang="it-IT" b="1" i="1" dirty="0"/>
              <a:t> in generale non esistono nelle cosiddette civiltà superiori  e perciò - salvo quanto si potrà e dovrà mostrare in seguito - non esistono neppure nell'antica civiltà greca</a:t>
            </a:r>
            <a:r>
              <a:rPr lang="it-IT" i="1" dirty="0"/>
              <a:t>” </a:t>
            </a:r>
            <a:r>
              <a:rPr lang="it-IT" dirty="0"/>
              <a:t>molti sono gli elementi che evidenziano come, in  realtà, la pratiche di iniziazione collegate alla maturazione puberale fossero ben presenti ed in particolare a Sparta che, rispetto ad Atene, conservò maggiori elementi di arcaismo sociale.</a:t>
            </a:r>
          </a:p>
          <a:p>
            <a:pPr marL="0" indent="0">
              <a:buNone/>
            </a:pPr>
            <a:r>
              <a:rPr lang="it-IT" dirty="0"/>
              <a:t>Il confronto tra le due città, in particolare, risulta di estremo interesse dal momento che, come vedremo a proposito della </a:t>
            </a:r>
            <a:r>
              <a:rPr lang="it-IT" i="1" dirty="0" err="1"/>
              <a:t>agogé</a:t>
            </a:r>
            <a:r>
              <a:rPr lang="it-IT" i="1" dirty="0"/>
              <a:t> </a:t>
            </a:r>
            <a:r>
              <a:rPr lang="it-IT" dirty="0"/>
              <a:t>spartana, tali pratiche rituali si erano mantenute </a:t>
            </a:r>
            <a:r>
              <a:rPr lang="it-IT" dirty="0" err="1"/>
              <a:t>pressocché</a:t>
            </a:r>
            <a:r>
              <a:rPr lang="it-IT" dirty="0"/>
              <a:t> invariate anche nel periodo della Grecia classica mentre si erano sostanzialmente evolute, sino quasi a scomparire, nella tradizione attica. </a:t>
            </a:r>
          </a:p>
        </p:txBody>
      </p:sp>
    </p:spTree>
    <p:extLst>
      <p:ext uri="{BB962C8B-B14F-4D97-AF65-F5344CB8AC3E}">
        <p14:creationId xmlns:p14="http://schemas.microsoft.com/office/powerpoint/2010/main" val="234372107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Tra Sparta ed Atene</a:t>
            </a:r>
            <a:endParaRPr lang="it-IT" dirty="0"/>
          </a:p>
        </p:txBody>
      </p:sp>
      <p:sp>
        <p:nvSpPr>
          <p:cNvPr id="3" name="Segnaposto contenuto 2"/>
          <p:cNvSpPr>
            <a:spLocks noGrp="1"/>
          </p:cNvSpPr>
          <p:nvPr>
            <p:ph idx="1"/>
          </p:nvPr>
        </p:nvSpPr>
        <p:spPr>
          <a:xfrm>
            <a:off x="706582" y="1510144"/>
            <a:ext cx="10647218" cy="5347855"/>
          </a:xfrm>
        </p:spPr>
        <p:txBody>
          <a:bodyPr>
            <a:normAutofit fontScale="85000" lnSpcReduction="20000"/>
          </a:bodyPr>
          <a:lstStyle/>
          <a:p>
            <a:pPr marL="0" indent="0">
              <a:buNone/>
            </a:pPr>
            <a:r>
              <a:rPr lang="it-IT" dirty="0"/>
              <a:t>Una cultura più tradizionalista e orientata in senso militaresco, che privilegiava in modo assoluto l’interesse della collettività su quello dei singoli, fondata su uno </a:t>
            </a:r>
            <a:r>
              <a:rPr lang="it-IT" dirty="0" err="1"/>
              <a:t>spiccatato</a:t>
            </a:r>
            <a:r>
              <a:rPr lang="it-IT" dirty="0"/>
              <a:t> egualitarismo dei cittadini </a:t>
            </a:r>
            <a:r>
              <a:rPr lang="it-IT" i="1" dirty="0"/>
              <a:t>(</a:t>
            </a:r>
            <a:r>
              <a:rPr lang="it-IT" i="1" dirty="0" err="1"/>
              <a:t>homoioi</a:t>
            </a:r>
            <a:r>
              <a:rPr lang="it-IT" i="1" dirty="0"/>
              <a:t>, </a:t>
            </a:r>
            <a:r>
              <a:rPr lang="it-IT" dirty="0"/>
              <a:t>gli uguali) e con poca enfasi per il denaro e le attività commerciali, chiusa alla integrazione con altre etnie e sostanzialmente impermeabile ad influssi culturali esterni rivela il mantenimento di pratiche rituali che si perpetuano immutabili nei secoli anche in un’epoca storica nella quale altre </a:t>
            </a:r>
            <a:r>
              <a:rPr lang="it-IT" i="1" dirty="0" err="1"/>
              <a:t>poleis</a:t>
            </a:r>
            <a:r>
              <a:rPr lang="it-IT" i="1" dirty="0"/>
              <a:t> </a:t>
            </a:r>
            <a:r>
              <a:rPr lang="it-IT" dirty="0"/>
              <a:t>si erano evolute in modo diverso.</a:t>
            </a:r>
          </a:p>
          <a:p>
            <a:pPr marL="0" indent="0">
              <a:buNone/>
            </a:pPr>
            <a:r>
              <a:rPr lang="it-IT" dirty="0"/>
              <a:t>Nella tesi seguita da </a:t>
            </a:r>
            <a:r>
              <a:rPr lang="it-IT" dirty="0" err="1"/>
              <a:t>Brelich</a:t>
            </a:r>
            <a:r>
              <a:rPr lang="it-IT" dirty="0"/>
              <a:t> (op. cit.) Sparta sarebbe stata una città-stato fiorente paragonabile alle altre città arcaiche della Grecia e che sarebbe andata incontro alla sua grande diversificazione da tutto il resto del mondo greco attorno all’inizio circa nel 6° sec. A.C. a seguito delle radicali riforme di </a:t>
            </a:r>
            <a:r>
              <a:rPr lang="it-IT" dirty="0" err="1"/>
              <a:t>Licurgo</a:t>
            </a:r>
            <a:r>
              <a:rPr lang="it-IT" dirty="0"/>
              <a:t>. Da allora (Tucidide (l, 18, 1) la costituzione spartana non avrebbe subito mutamenti sostanziali.</a:t>
            </a:r>
          </a:p>
          <a:p>
            <a:pPr marL="0" indent="0">
              <a:buNone/>
            </a:pPr>
            <a:r>
              <a:rPr lang="it-IT" b="1" dirty="0"/>
              <a:t>La struttura dell'</a:t>
            </a:r>
            <a:r>
              <a:rPr lang="it-IT" b="1" i="1" dirty="0" err="1"/>
              <a:t>agogé</a:t>
            </a:r>
            <a:r>
              <a:rPr lang="it-IT" b="1" dirty="0"/>
              <a:t> dei conquistatori della </a:t>
            </a:r>
            <a:r>
              <a:rPr lang="it-IT" b="1" dirty="0" err="1"/>
              <a:t>Laconia</a:t>
            </a:r>
            <a:r>
              <a:rPr lang="it-IT" b="1" dirty="0"/>
              <a:t> e cioè del processo educativo dei giovani </a:t>
            </a:r>
            <a:r>
              <a:rPr lang="it-IT" b="1" i="1" dirty="0"/>
              <a:t>(</a:t>
            </a:r>
            <a:r>
              <a:rPr lang="it-IT" b="1" i="1" dirty="0" err="1"/>
              <a:t>paideia</a:t>
            </a:r>
            <a:r>
              <a:rPr lang="it-IT" b="1" i="1" dirty="0"/>
              <a:t>)</a:t>
            </a:r>
            <a:r>
              <a:rPr lang="it-IT" b="1" dirty="0"/>
              <a:t> </a:t>
            </a:r>
            <a:r>
              <a:rPr lang="it-IT" dirty="0"/>
              <a:t>per farne dei cittadini-guerrieri rivela singolari analogie con quelle delle iniziazioni di tipo primitivo, la cui antichità è provata dalla diffusione pressoché universale e che risale, nella sua sostanza – sempre per lo stesso Autore - ad un'antichità preistorica, anteriore alla penetrazione dorica in Sparta e in Creta.</a:t>
            </a:r>
          </a:p>
          <a:p>
            <a:pPr marL="0" indent="0">
              <a:buNone/>
            </a:pPr>
            <a:endParaRPr lang="it-IT" dirty="0"/>
          </a:p>
        </p:txBody>
      </p:sp>
    </p:spTree>
    <p:extLst>
      <p:ext uri="{BB962C8B-B14F-4D97-AF65-F5344CB8AC3E}">
        <p14:creationId xmlns:p14="http://schemas.microsoft.com/office/powerpoint/2010/main" val="207915929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 </a:t>
            </a:r>
            <a:br>
              <a:rPr lang="it-IT" dirty="0"/>
            </a:br>
            <a:r>
              <a:rPr lang="it-IT" b="1" i="1" dirty="0"/>
              <a:t>Riti cruenti nell’antica </a:t>
            </a:r>
            <a:r>
              <a:rPr lang="it-IT" b="1" i="1" dirty="0" smtClean="0"/>
              <a:t>Sparta</a:t>
            </a:r>
            <a:r>
              <a:rPr lang="it-IT" dirty="0" smtClean="0"/>
              <a:t/>
            </a:r>
            <a:br>
              <a:rPr lang="it-IT" dirty="0" smtClean="0"/>
            </a:br>
            <a:endParaRPr lang="it-IT" dirty="0"/>
          </a:p>
        </p:txBody>
      </p:sp>
      <p:sp>
        <p:nvSpPr>
          <p:cNvPr id="3" name="Segnaposto contenuto 2"/>
          <p:cNvSpPr>
            <a:spLocks noGrp="1"/>
          </p:cNvSpPr>
          <p:nvPr>
            <p:ph idx="1"/>
          </p:nvPr>
        </p:nvSpPr>
        <p:spPr>
          <a:xfrm>
            <a:off x="838200" y="1690688"/>
            <a:ext cx="10515600" cy="5167312"/>
          </a:xfrm>
        </p:spPr>
        <p:txBody>
          <a:bodyPr>
            <a:normAutofit fontScale="92500" lnSpcReduction="10000"/>
          </a:bodyPr>
          <a:lstStyle/>
          <a:p>
            <a:pPr marL="0" indent="0">
              <a:buNone/>
            </a:pPr>
            <a:r>
              <a:rPr lang="it-IT" dirty="0"/>
              <a:t>Delle molte analogie riscontrabili tra riti di passaggio primitivi e spartani, ci soffermeremo brevemente sulla fustigazione rituale, il combattimento e l’omoerotismo.</a:t>
            </a:r>
          </a:p>
          <a:p>
            <a:pPr marL="0" indent="0">
              <a:buNone/>
            </a:pPr>
            <a:r>
              <a:rPr lang="it-IT" dirty="0"/>
              <a:t>Della celebre fustigazione degli efebi, </a:t>
            </a:r>
            <a:r>
              <a:rPr lang="it-IT" dirty="0" err="1"/>
              <a:t>Brelich</a:t>
            </a:r>
            <a:r>
              <a:rPr lang="it-IT" dirty="0"/>
              <a:t> (1969), citando Plutarco, così riferisce</a:t>
            </a:r>
            <a:r>
              <a:rPr lang="it-IT" i="1" dirty="0"/>
              <a:t> “</a:t>
            </a:r>
            <a:r>
              <a:rPr lang="it-IT" b="1" i="1" dirty="0"/>
              <a:t>Si trattava di un rito annuale il cui carattere di 'prova di resistenza' (i fustigati non dovevano dar segno di dolore) era modellato in forma agonistica: colui c</a:t>
            </a:r>
            <a:r>
              <a:rPr lang="it-IT" i="1" dirty="0"/>
              <a:t>he resisteva più a lungo ai colpi, risultava ‘vincitore presso l'altare’. Pausania (3, 16, 7) dice che alla flagellazione assisteva la sacerdotessa della dea, con un'immagine di </a:t>
            </a:r>
            <a:r>
              <a:rPr lang="it-IT" i="1" dirty="0" err="1"/>
              <a:t>Artemis</a:t>
            </a:r>
            <a:r>
              <a:rPr lang="it-IT" i="1" dirty="0"/>
              <a:t> in mano, che diventava particolarmente pesante quando i colpi distribuiti ai ragazzi non erano sufficientemente forti” (op. cit. p. 134).</a:t>
            </a:r>
            <a:r>
              <a:rPr lang="it-IT" b="1" dirty="0"/>
              <a:t> </a:t>
            </a:r>
            <a:r>
              <a:rPr lang="it-IT" dirty="0"/>
              <a:t>Pare che i Greci accorressero numerosi per partecipare a tale “spettacolo”, in occasione di festività specificamente destinate a tale rito che, nel suo significato </a:t>
            </a:r>
            <a:r>
              <a:rPr lang="it-IT" dirty="0" err="1"/>
              <a:t>originario</a:t>
            </a:r>
            <a:r>
              <a:rPr lang="it-IT" i="1" dirty="0" err="1"/>
              <a:t>“equivale</a:t>
            </a:r>
            <a:r>
              <a:rPr lang="it-IT" i="1" dirty="0"/>
              <a:t> a  un sacrificio umano reale: vuol dire, i ragazzi fustigati ‘morivano’ durante il rito” (op. cit.)”.</a:t>
            </a:r>
            <a:endParaRPr lang="it-IT" dirty="0"/>
          </a:p>
        </p:txBody>
      </p:sp>
    </p:spTree>
    <p:extLst>
      <p:ext uri="{BB962C8B-B14F-4D97-AF65-F5344CB8AC3E}">
        <p14:creationId xmlns:p14="http://schemas.microsoft.com/office/powerpoint/2010/main" val="1625903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a:t>Giovinette in Attica</a:t>
            </a:r>
            <a:r>
              <a:rPr lang="it-IT" dirty="0"/>
              <a:t/>
            </a:r>
            <a:br>
              <a:rPr lang="it-IT" dirty="0"/>
            </a:br>
            <a:endParaRPr lang="it-IT" dirty="0"/>
          </a:p>
        </p:txBody>
      </p:sp>
      <p:sp>
        <p:nvSpPr>
          <p:cNvPr id="3" name="Segnaposto contenuto 2"/>
          <p:cNvSpPr>
            <a:spLocks noGrp="1"/>
          </p:cNvSpPr>
          <p:nvPr>
            <p:ph idx="1"/>
          </p:nvPr>
        </p:nvSpPr>
        <p:spPr>
          <a:xfrm>
            <a:off x="838200" y="1177636"/>
            <a:ext cx="10515600" cy="5680364"/>
          </a:xfrm>
        </p:spPr>
        <p:txBody>
          <a:bodyPr>
            <a:normAutofit lnSpcReduction="10000"/>
          </a:bodyPr>
          <a:lstStyle/>
          <a:p>
            <a:pPr marL="0" indent="0">
              <a:buNone/>
            </a:pPr>
            <a:r>
              <a:rPr lang="it-IT" dirty="0"/>
              <a:t>La storia racconta di un’orsa che lascia il territorio boschivo, che le è proprio, per inoltrarsi nell’agorà cittadina del Piero, spazio ovviamente vietato agli animali selvatici. Alcuni giovani reagiscono all’intrusione uccidendola ma provocando al contempo la vendetta della dea protettrice degli animali, Artemide sotto forma di peste e carestia. La sentenza dell’oracolo è che il male cesserà quando un padre, rinnovando il gesto di Agamennone, offrirà ad Artemide la propria figlia, in riparazione alla morte dell'orsa. Si offre a soddisfare la richiesta della dea un tale </a:t>
            </a:r>
            <a:r>
              <a:rPr lang="it-IT" dirty="0" err="1"/>
              <a:t>Baros-Embaros</a:t>
            </a:r>
            <a:r>
              <a:rPr lang="it-IT" dirty="0"/>
              <a:t> che chiede tuttavia in compenso di ottenere per sé e i suoi discendenti il sacerdozio a vita. Nell’adempiere al sacrificio della figlia, egli opera tuttavia </a:t>
            </a:r>
            <a:r>
              <a:rPr lang="it-IT" i="1" dirty="0"/>
              <a:t>un rito di sostituzione</a:t>
            </a:r>
            <a:r>
              <a:rPr lang="it-IT" dirty="0"/>
              <a:t> (pregnante l’analogia con il sacrificio di Isacco tramutato in capro), un artifizio che consiste nel rivestire una capra con abiti femminili sacrificandola in sua vece. Il rito produce comunque il suo effetto espiatorio-propiziatorio tanto che la carestia cessa.</a:t>
            </a:r>
          </a:p>
        </p:txBody>
      </p:sp>
    </p:spTree>
    <p:extLst>
      <p:ext uri="{BB962C8B-B14F-4D97-AF65-F5344CB8AC3E}">
        <p14:creationId xmlns:p14="http://schemas.microsoft.com/office/powerpoint/2010/main" val="8347282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smtClean="0"/>
              <a:t>J.P. </a:t>
            </a:r>
            <a:r>
              <a:rPr lang="it-IT" sz="3200" dirty="0" err="1" smtClean="0"/>
              <a:t>Vernant</a:t>
            </a:r>
            <a:r>
              <a:rPr lang="it-IT" sz="3200" dirty="0" smtClean="0"/>
              <a:t>, </a:t>
            </a:r>
            <a:r>
              <a:rPr lang="it-IT" sz="3200" i="1" dirty="0" smtClean="0"/>
              <a:t>Figure, idoli, maschere,</a:t>
            </a:r>
            <a:r>
              <a:rPr lang="it-IT" sz="3200" dirty="0" smtClean="0"/>
              <a:t> (</a:t>
            </a:r>
            <a:r>
              <a:rPr lang="it-IT" sz="3200" dirty="0" err="1" smtClean="0"/>
              <a:t>tr</a:t>
            </a:r>
            <a:r>
              <a:rPr lang="it-IT" sz="3200" dirty="0" smtClean="0"/>
              <a:t>. </a:t>
            </a:r>
            <a:r>
              <a:rPr lang="it-IT" sz="3200" dirty="0" err="1" smtClean="0"/>
              <a:t>it</a:t>
            </a:r>
            <a:r>
              <a:rPr lang="it-IT" sz="3200" dirty="0" smtClean="0"/>
              <a:t>. 2001)</a:t>
            </a:r>
            <a:endParaRPr lang="it-IT" sz="3200" dirty="0"/>
          </a:p>
        </p:txBody>
      </p:sp>
      <p:sp>
        <p:nvSpPr>
          <p:cNvPr id="3" name="Segnaposto contenuto 2"/>
          <p:cNvSpPr>
            <a:spLocks noGrp="1"/>
          </p:cNvSpPr>
          <p:nvPr>
            <p:ph idx="1"/>
          </p:nvPr>
        </p:nvSpPr>
        <p:spPr>
          <a:xfrm>
            <a:off x="838200" y="1463040"/>
            <a:ext cx="10952018" cy="5187141"/>
          </a:xfrm>
        </p:spPr>
        <p:txBody>
          <a:bodyPr>
            <a:normAutofit fontScale="85000" lnSpcReduction="10000"/>
          </a:bodyPr>
          <a:lstStyle/>
          <a:p>
            <a:pPr marL="0" indent="0">
              <a:buNone/>
            </a:pPr>
            <a:r>
              <a:rPr lang="it-IT" dirty="0"/>
              <a:t>Il sacrificio si perpetua riproponendosi ogni anno in collegamento con la cerimonia nella quale le ragazze (chiamate </a:t>
            </a:r>
            <a:r>
              <a:rPr lang="it-IT" i="1" dirty="0"/>
              <a:t>orsette</a:t>
            </a:r>
            <a:r>
              <a:rPr lang="it-IT" dirty="0"/>
              <a:t>) si predispongono al matrimonio. </a:t>
            </a:r>
            <a:endParaRPr lang="it-IT" dirty="0" smtClean="0"/>
          </a:p>
          <a:p>
            <a:pPr marL="0" indent="0">
              <a:buNone/>
            </a:pPr>
            <a:r>
              <a:rPr lang="it-IT" dirty="0" smtClean="0"/>
              <a:t>Bisogna </a:t>
            </a:r>
            <a:r>
              <a:rPr lang="it-IT" dirty="0"/>
              <a:t>che un padre offra alla dea la vita della propria figlia ancora "</a:t>
            </a:r>
            <a:r>
              <a:rPr lang="it-IT" dirty="0" err="1"/>
              <a:t>artemidea</a:t>
            </a:r>
            <a:r>
              <a:rPr lang="it-IT" dirty="0"/>
              <a:t>" come lo era l'orsa. </a:t>
            </a:r>
            <a:r>
              <a:rPr lang="it-IT" dirty="0" err="1"/>
              <a:t>Baros-Embaros</a:t>
            </a:r>
            <a:r>
              <a:rPr lang="it-IT" dirty="0"/>
              <a:t> inventa e istituisce la procedura di soluzione. </a:t>
            </a:r>
            <a:r>
              <a:rPr lang="it-IT" b="1" dirty="0"/>
              <a:t>Una capra prende il posto della figlia, la quale prende il posto dell'orsa che i ragazzi, uccidendola, hanno sottratto ad Artemide</a:t>
            </a:r>
            <a:r>
              <a:rPr lang="it-IT" dirty="0"/>
              <a:t>. La bambina, rinchiusa nel santuario, "mima" l’orsa. Dissimulata sotto i suoi abiti, la capra "mima" la figlia sgozzata sull'altare. Con questo gioco di spostamenti, questa serie di equivalenze simulate, tutto si compie senza che niente venga realmente eseguito.  </a:t>
            </a:r>
          </a:p>
          <a:p>
            <a:pPr marL="0" indent="0">
              <a:buNone/>
            </a:pPr>
            <a:endParaRPr lang="it-IT" dirty="0"/>
          </a:p>
          <a:p>
            <a:pPr marL="0" indent="0">
              <a:buNone/>
            </a:pPr>
            <a:r>
              <a:rPr lang="it-IT" dirty="0"/>
              <a:t>Appare chiara la funzione specificamente svolta dal </a:t>
            </a:r>
            <a:r>
              <a:rPr lang="it-IT" b="1" dirty="0"/>
              <a:t>processo di acculturazione </a:t>
            </a:r>
            <a:r>
              <a:rPr lang="it-IT" dirty="0"/>
              <a:t>che consiste, in una almeno delle sue operazioni fondamentali, nel distinguere l’insieme, altrimenti indifferenziato, dei dati concreti (come, nel racconto della Genesi, la terra dalle acque, la luce dalle tenebre etc.). In questo caso la separazione tra fanciulla e donna da marito (</a:t>
            </a:r>
            <a:r>
              <a:rPr lang="it-IT" i="1" dirty="0" err="1"/>
              <a:t>parthénos</a:t>
            </a:r>
            <a:r>
              <a:rPr lang="it-IT" dirty="0"/>
              <a:t> e </a:t>
            </a:r>
            <a:r>
              <a:rPr lang="it-IT" i="1" dirty="0" err="1"/>
              <a:t>gyne</a:t>
            </a:r>
            <a:r>
              <a:rPr lang="it-IT" dirty="0"/>
              <a:t>), segue su un piano analogico quello tra bosco selvatico e spazio cittadino e quello tra orsa e capra. </a:t>
            </a:r>
          </a:p>
        </p:txBody>
      </p:sp>
    </p:spTree>
    <p:extLst>
      <p:ext uri="{BB962C8B-B14F-4D97-AF65-F5344CB8AC3E}">
        <p14:creationId xmlns:p14="http://schemas.microsoft.com/office/powerpoint/2010/main" val="104289862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a:t>Il sacrificio delle primizie</a:t>
            </a:r>
            <a:r>
              <a:rPr lang="it-IT" dirty="0"/>
              <a:t/>
            </a:r>
            <a:br>
              <a:rPr lang="it-IT" dirty="0"/>
            </a:br>
            <a:endParaRPr lang="it-IT" dirty="0"/>
          </a:p>
        </p:txBody>
      </p:sp>
      <p:sp>
        <p:nvSpPr>
          <p:cNvPr id="3" name="Segnaposto contenuto 2"/>
          <p:cNvSpPr>
            <a:spLocks noGrp="1"/>
          </p:cNvSpPr>
          <p:nvPr>
            <p:ph idx="1"/>
          </p:nvPr>
        </p:nvSpPr>
        <p:spPr>
          <a:xfrm>
            <a:off x="581891" y="1191490"/>
            <a:ext cx="10771909" cy="5666509"/>
          </a:xfrm>
        </p:spPr>
        <p:txBody>
          <a:bodyPr>
            <a:normAutofit fontScale="92500" lnSpcReduction="20000"/>
          </a:bodyPr>
          <a:lstStyle/>
          <a:p>
            <a:pPr marL="0" indent="0">
              <a:buNone/>
            </a:pPr>
            <a:r>
              <a:rPr lang="it-IT" dirty="0" smtClean="0"/>
              <a:t>Da J. P. </a:t>
            </a:r>
            <a:r>
              <a:rPr lang="it-IT" dirty="0" err="1" smtClean="0"/>
              <a:t>Vernant</a:t>
            </a:r>
            <a:r>
              <a:rPr lang="it-IT" dirty="0" smtClean="0"/>
              <a:t> </a:t>
            </a:r>
            <a:r>
              <a:rPr lang="it-IT" dirty="0"/>
              <a:t>(</a:t>
            </a:r>
            <a:r>
              <a:rPr lang="it-IT" dirty="0" smtClean="0"/>
              <a:t>1975) «</a:t>
            </a:r>
            <a:r>
              <a:rPr lang="it-IT" b="1" dirty="0" smtClean="0"/>
              <a:t>Affinché </a:t>
            </a:r>
            <a:r>
              <a:rPr lang="it-IT" b="1" dirty="0"/>
              <a:t>la vita si perpetui e il gruppo si riproduca normalmente</a:t>
            </a:r>
            <a:r>
              <a:rPr lang="it-IT" dirty="0"/>
              <a:t> - in altri termini, affinché la nuova generazione di adolescenti possa arrivare a occupare il proprio posto nel mondo degli adulti integrandosi a esso senza perturbarlo - </a:t>
            </a:r>
            <a:r>
              <a:rPr lang="it-IT" b="1" dirty="0"/>
              <a:t>occorre che la primizia di questa gioventù venga offerta alla dea confermando con ciò di appartenerle</a:t>
            </a:r>
            <a:r>
              <a:rPr lang="it-IT" dirty="0"/>
              <a:t>. C'è un prezzo da pagare perché la gioventù cessi di essere quello che è e divenga ciò per cui Artemide la prepara facendola crescere. Diventare adulto significa per il giovane rinunciare a sé, abbandonare la dea, morire in quello stato di </a:t>
            </a:r>
            <a:r>
              <a:rPr lang="it-IT" i="1" dirty="0" err="1"/>
              <a:t>parthénos</a:t>
            </a:r>
            <a:r>
              <a:rPr lang="it-IT" i="1" dirty="0"/>
              <a:t> </a:t>
            </a:r>
            <a:r>
              <a:rPr lang="it-IT" dirty="0"/>
              <a:t>e di </a:t>
            </a:r>
            <a:r>
              <a:rPr lang="it-IT" i="1" dirty="0" err="1"/>
              <a:t>néos</a:t>
            </a:r>
            <a:r>
              <a:rPr lang="it-IT" i="1" dirty="0"/>
              <a:t> </a:t>
            </a:r>
            <a:r>
              <a:rPr lang="it-IT" dirty="0"/>
              <a:t>che è la parte di Artemide. La morte dei due giovani più belli, rappresentanti tutta la gioventù dell'anno, </a:t>
            </a:r>
            <a:r>
              <a:rPr lang="it-IT" b="1" dirty="0"/>
              <a:t>è la decima che la città deve pagare, la primizia che bisogna offrire alla divinità affinché la nuova generazione, come il nuovo raccolto, possa essere liberamente consumata</a:t>
            </a:r>
            <a:r>
              <a:rPr lang="it-IT" dirty="0"/>
              <a:t>. I </a:t>
            </a:r>
            <a:r>
              <a:rPr lang="it-IT" b="1" dirty="0"/>
              <a:t>primi frutti appena </a:t>
            </a:r>
            <a:r>
              <a:rPr lang="it-IT" dirty="0"/>
              <a:t>raccolti, le prime spighe ancora verdi non vengono toccati dal coltivatore; vengono consacrati alla dea per desacralizzare il resto, per tagliare i legami che ancora lo trattengono alla sfera del "nascere", del "crescere" e del "maturare", sfera della quale la </a:t>
            </a:r>
            <a:r>
              <a:rPr lang="it-IT" dirty="0" err="1"/>
              <a:t>Courotrofa</a:t>
            </a:r>
            <a:r>
              <a:rPr lang="it-IT" dirty="0"/>
              <a:t> (Nutrice di giovani), con il suo ruolo di nutrice e formatrice, detiene la chiave. Compiuto il gesto dell’abbandono, i cibi divengono consumabili e le </a:t>
            </a:r>
            <a:r>
              <a:rPr lang="it-IT" i="1" dirty="0" err="1"/>
              <a:t>parthénoi</a:t>
            </a:r>
            <a:r>
              <a:rPr lang="it-IT" i="1" dirty="0"/>
              <a:t> </a:t>
            </a:r>
            <a:r>
              <a:rPr lang="it-IT" dirty="0"/>
              <a:t>buone per il </a:t>
            </a:r>
            <a:r>
              <a:rPr lang="it-IT" dirty="0" smtClean="0"/>
              <a:t>matrimonio».</a:t>
            </a:r>
            <a:r>
              <a:rPr lang="it-IT" dirty="0"/>
              <a:t> </a:t>
            </a:r>
          </a:p>
          <a:p>
            <a:pPr marL="0" indent="0">
              <a:buNone/>
            </a:pPr>
            <a:endParaRPr lang="it-IT" dirty="0"/>
          </a:p>
        </p:txBody>
      </p:sp>
    </p:spTree>
    <p:extLst>
      <p:ext uri="{BB962C8B-B14F-4D97-AF65-F5344CB8AC3E}">
        <p14:creationId xmlns:p14="http://schemas.microsoft.com/office/powerpoint/2010/main" val="296497986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a:t>Riti crudeli e addolcimento culturale</a:t>
            </a:r>
            <a:r>
              <a:rPr lang="it-IT" dirty="0"/>
              <a:t/>
            </a:r>
            <a:br>
              <a:rPr lang="it-IT" dirty="0"/>
            </a:br>
            <a:endParaRPr lang="it-IT" dirty="0"/>
          </a:p>
        </p:txBody>
      </p:sp>
      <p:sp>
        <p:nvSpPr>
          <p:cNvPr id="3" name="Segnaposto contenuto 2"/>
          <p:cNvSpPr>
            <a:spLocks noGrp="1"/>
          </p:cNvSpPr>
          <p:nvPr>
            <p:ph idx="1"/>
          </p:nvPr>
        </p:nvSpPr>
        <p:spPr>
          <a:xfrm>
            <a:off x="651164" y="1246908"/>
            <a:ext cx="10702636" cy="5611091"/>
          </a:xfrm>
        </p:spPr>
        <p:txBody>
          <a:bodyPr>
            <a:normAutofit/>
          </a:bodyPr>
          <a:lstStyle/>
          <a:p>
            <a:pPr marL="0" indent="0">
              <a:buNone/>
            </a:pPr>
            <a:r>
              <a:rPr lang="it-IT" dirty="0" smtClean="0"/>
              <a:t>Sempre per </a:t>
            </a:r>
            <a:r>
              <a:rPr lang="it-IT" dirty="0" err="1" smtClean="0"/>
              <a:t>Vernant</a:t>
            </a:r>
            <a:r>
              <a:rPr lang="it-IT" dirty="0" smtClean="0"/>
              <a:t> </a:t>
            </a:r>
            <a:r>
              <a:rPr lang="it-IT" dirty="0"/>
              <a:t>(op. </a:t>
            </a:r>
            <a:r>
              <a:rPr lang="it-IT" dirty="0" err="1"/>
              <a:t>cit</a:t>
            </a:r>
            <a:r>
              <a:rPr lang="it-IT" dirty="0"/>
              <a:t>) </a:t>
            </a:r>
            <a:r>
              <a:rPr lang="it-IT" dirty="0" smtClean="0"/>
              <a:t>«integrare </a:t>
            </a:r>
            <a:r>
              <a:rPr lang="it-IT" dirty="0"/>
              <a:t>l'estraneità della gioventù nell’ordine familiare degli adulti, assimilare la sua alterità alla norma comune, ma lo produrrà in conformità ormai con l'idea che i greci si fanno dei loro </a:t>
            </a:r>
            <a:r>
              <a:rPr lang="it-IT" dirty="0" err="1"/>
              <a:t>dèi</a:t>
            </a:r>
            <a:r>
              <a:rPr lang="it-IT" dirty="0"/>
              <a:t>, dei sacrifici che essi gradiscono, delle regole della pietà, delle forme della vita civilizzata. La città si assimilerà a ciò che essa non è, al suo altro, o almeno a una delle forme del suo altro, senza essere tuttavia costretta essa stessa a farsi altra, mantenendo cioè sino all'assimilazione dell'altro (</a:t>
            </a:r>
            <a:r>
              <a:rPr lang="it-IT" dirty="0" err="1"/>
              <a:t>dèi</a:t>
            </a:r>
            <a:r>
              <a:rPr lang="it-IT" dirty="0"/>
              <a:t> stranieri, riti barbari, gioventù selvaggia) quella frontiera fra un'alterità concepita come barbarie o selvatichezza e uno stato posto a emblema di ciò che definisce la cultura, la socialità, la grecità, la norma </a:t>
            </a:r>
            <a:r>
              <a:rPr lang="it-IT" dirty="0" smtClean="0"/>
              <a:t>adulta».</a:t>
            </a:r>
            <a:r>
              <a:rPr lang="it-IT" dirty="0"/>
              <a:t> </a:t>
            </a:r>
          </a:p>
          <a:p>
            <a:r>
              <a:rPr lang="it-IT" dirty="0"/>
              <a:t> </a:t>
            </a:r>
          </a:p>
          <a:p>
            <a:pPr marL="0" indent="0">
              <a:buNone/>
            </a:pPr>
            <a:endParaRPr lang="it-IT" dirty="0"/>
          </a:p>
        </p:txBody>
      </p:sp>
    </p:spTree>
    <p:extLst>
      <p:ext uri="{BB962C8B-B14F-4D97-AF65-F5344CB8AC3E}">
        <p14:creationId xmlns:p14="http://schemas.microsoft.com/office/powerpoint/2010/main" val="203864568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a:t>Una dea per i riti di passaggio</a:t>
            </a:r>
            <a:r>
              <a:rPr lang="it-IT" dirty="0"/>
              <a:t/>
            </a:r>
            <a:br>
              <a:rPr lang="it-IT" dirty="0"/>
            </a:br>
            <a:endParaRPr lang="it-IT" dirty="0"/>
          </a:p>
        </p:txBody>
      </p:sp>
      <p:sp>
        <p:nvSpPr>
          <p:cNvPr id="3" name="Segnaposto contenuto 2"/>
          <p:cNvSpPr>
            <a:spLocks noGrp="1"/>
          </p:cNvSpPr>
          <p:nvPr>
            <p:ph idx="1"/>
          </p:nvPr>
        </p:nvSpPr>
        <p:spPr>
          <a:xfrm>
            <a:off x="838199" y="1454726"/>
            <a:ext cx="10730345" cy="5153891"/>
          </a:xfrm>
        </p:spPr>
        <p:txBody>
          <a:bodyPr>
            <a:normAutofit lnSpcReduction="10000"/>
          </a:bodyPr>
          <a:lstStyle/>
          <a:p>
            <a:pPr marL="0" indent="0">
              <a:buNone/>
            </a:pPr>
            <a:r>
              <a:rPr lang="it-IT" dirty="0"/>
              <a:t>Come abbiamo visto è Artemide - la </a:t>
            </a:r>
            <a:r>
              <a:rPr lang="it-IT" i="1" dirty="0"/>
              <a:t>dea degli animali</a:t>
            </a:r>
            <a:r>
              <a:rPr lang="it-IT" dirty="0"/>
              <a:t> rinvenibile sotto infinite forme  e nomi diversi anche in culture lontanissime nel tempo e nello spazio ed a cui Carlo </a:t>
            </a:r>
            <a:r>
              <a:rPr lang="it-IT" dirty="0" err="1"/>
              <a:t>Ginsburg</a:t>
            </a:r>
            <a:r>
              <a:rPr lang="it-IT" dirty="0"/>
              <a:t> ha dedicato un pregevole saggio in </a:t>
            </a:r>
            <a:r>
              <a:rPr lang="it-IT" i="1" dirty="0"/>
              <a:t>Storie notturne -</a:t>
            </a:r>
            <a:r>
              <a:rPr lang="it-IT" dirty="0"/>
              <a:t>  che abita i boschi e gli spazi </a:t>
            </a:r>
            <a:r>
              <a:rPr lang="it-IT" i="1" dirty="0"/>
              <a:t>ai  margini </a:t>
            </a:r>
            <a:r>
              <a:rPr lang="it-IT" dirty="0"/>
              <a:t>della collettività, </a:t>
            </a:r>
            <a:r>
              <a:rPr lang="it-IT" i="1" dirty="0"/>
              <a:t>ai confini</a:t>
            </a:r>
            <a:r>
              <a:rPr lang="it-IT" dirty="0"/>
              <a:t> tra diversi abitati e dove abitanti  di diversi gruppi si incontrano in una </a:t>
            </a:r>
            <a:r>
              <a:rPr lang="it-IT" i="1" dirty="0"/>
              <a:t>terra-di-tutti-e-di-nessuno</a:t>
            </a:r>
            <a:r>
              <a:rPr lang="it-IT" dirty="0"/>
              <a:t> per celebrare la comune appartenenza alla grande comunità naturale.</a:t>
            </a:r>
          </a:p>
          <a:p>
            <a:pPr marL="0" indent="0">
              <a:buNone/>
            </a:pPr>
            <a:r>
              <a:rPr lang="it-IT" i="1" dirty="0"/>
              <a:t>“</a:t>
            </a:r>
            <a:r>
              <a:rPr lang="it-IT" b="1" i="1" dirty="0"/>
              <a:t>Artemide stessa</a:t>
            </a:r>
            <a:r>
              <a:rPr lang="it-IT" b="1" dirty="0"/>
              <a:t> </a:t>
            </a:r>
            <a:r>
              <a:rPr lang="it-IT" dirty="0"/>
              <a:t>– dando ancora la parola a </a:t>
            </a:r>
            <a:r>
              <a:rPr lang="it-IT" dirty="0" err="1"/>
              <a:t>Vernant</a:t>
            </a:r>
            <a:r>
              <a:rPr lang="it-IT" dirty="0"/>
              <a:t> (op. cit. p. 167) - </a:t>
            </a:r>
            <a:r>
              <a:rPr lang="it-IT" b="1" i="1" dirty="0"/>
              <a:t>assume su di sé tutto il carico di alterità e di selvatichezza di cui il rito ha bisogno per giocarvi e assimilarlo</a:t>
            </a:r>
            <a:r>
              <a:rPr lang="it-IT" i="1" dirty="0"/>
              <a:t>. Che si tratti di </a:t>
            </a:r>
            <a:r>
              <a:rPr lang="it-IT" i="1" dirty="0" err="1"/>
              <a:t>Braurone</a:t>
            </a:r>
            <a:r>
              <a:rPr lang="it-IT" i="1" dirty="0"/>
              <a:t> o di Ale in Attica, di Artemide </a:t>
            </a:r>
            <a:r>
              <a:rPr lang="it-IT" i="1" dirty="0" err="1"/>
              <a:t>Ortia</a:t>
            </a:r>
            <a:r>
              <a:rPr lang="it-IT" i="1" dirty="0"/>
              <a:t> a Sparta (…) ciò che ogni volta si profila è l'inquietante figura di una dea straniera e barbara, venuta dalla </a:t>
            </a:r>
            <a:r>
              <a:rPr lang="it-IT" i="1" dirty="0" err="1"/>
              <a:t>Tauride</a:t>
            </a:r>
            <a:r>
              <a:rPr lang="it-IT" i="1" dirty="0"/>
              <a:t>, dal paese degli sciti</a:t>
            </a:r>
            <a:r>
              <a:rPr lang="it-IT" dirty="0"/>
              <a:t>”. </a:t>
            </a:r>
          </a:p>
          <a:p>
            <a:pPr marL="0" indent="0">
              <a:buNone/>
            </a:pPr>
            <a:endParaRPr lang="it-IT" dirty="0"/>
          </a:p>
        </p:txBody>
      </p:sp>
    </p:spTree>
    <p:extLst>
      <p:ext uri="{BB962C8B-B14F-4D97-AF65-F5344CB8AC3E}">
        <p14:creationId xmlns:p14="http://schemas.microsoft.com/office/powerpoint/2010/main" val="375039693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a:t>Tra Sparta ed Atene</a:t>
            </a:r>
            <a:r>
              <a:rPr lang="it-IT" dirty="0"/>
              <a:t/>
            </a:r>
            <a:br>
              <a:rPr lang="it-IT" dirty="0"/>
            </a:br>
            <a:endParaRPr lang="it-IT" dirty="0"/>
          </a:p>
        </p:txBody>
      </p:sp>
      <p:sp>
        <p:nvSpPr>
          <p:cNvPr id="3" name="Segnaposto contenuto 2"/>
          <p:cNvSpPr>
            <a:spLocks noGrp="1"/>
          </p:cNvSpPr>
          <p:nvPr>
            <p:ph idx="1"/>
          </p:nvPr>
        </p:nvSpPr>
        <p:spPr>
          <a:xfrm>
            <a:off x="838200" y="1191490"/>
            <a:ext cx="10515600" cy="5666509"/>
          </a:xfrm>
        </p:spPr>
        <p:txBody>
          <a:bodyPr>
            <a:normAutofit lnSpcReduction="10000"/>
          </a:bodyPr>
          <a:lstStyle/>
          <a:p>
            <a:pPr marL="0" indent="0">
              <a:buNone/>
            </a:pPr>
            <a:r>
              <a:rPr lang="it-IT" dirty="0"/>
              <a:t>Gli esempi fatti evidenziano due traiettorie possibili che gli ordinamenti sociali possono seguire anche in contesti geografici e temporali assai prossimi. Per quanto riguarda il tema in oggetto possiamo evidenziare come una maggiore ritualizzazione degli stadi evolutivi, specie per i maschi, si realizzava a Sparta che rappresenta un regime totalitario a cui si sono ispirati nei secoli altri progetti politici caratterizzati da un forte accentramento autoritario, esasperato spirito di patria e tendenza militarista. L’esperienza di Atene, maggiormente ispirata ai commerci e alle ibridazioni che gli stessi comportano, ad un relativo pluralismo ideologico (avanzato per i tempi, ma pur sempre limitato rispetto ai canoni attuali), alle arti  e alle scienze – e che rappresenterà il paradigma di riferimento del successivo sviluppo delle democrazie occidentali – evidenzierà al contrario una perdita graduale delle pratiche iniziatiche in ambito sociale che tenderanno semmai a circoscriversi nell’ambito religioso (in particolare i misteri di Eleusi).</a:t>
            </a:r>
          </a:p>
          <a:p>
            <a:pPr marL="0" indent="0">
              <a:buNone/>
            </a:pPr>
            <a:endParaRPr lang="it-IT" dirty="0"/>
          </a:p>
        </p:txBody>
      </p:sp>
    </p:spTree>
    <p:extLst>
      <p:ext uri="{BB962C8B-B14F-4D97-AF65-F5344CB8AC3E}">
        <p14:creationId xmlns:p14="http://schemas.microsoft.com/office/powerpoint/2010/main" val="3702059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3100" dirty="0" smtClean="0"/>
              <a:t/>
            </a:r>
            <a:br>
              <a:rPr lang="it-IT" sz="3100" dirty="0" smtClean="0"/>
            </a:br>
            <a:r>
              <a:rPr lang="it-IT" sz="3100" dirty="0" smtClean="0"/>
              <a:t>Delle tre fasi, è in particolare quella intermedia che rappresenta la “illuminazione interna” di Van </a:t>
            </a:r>
            <a:r>
              <a:rPr lang="it-IT" sz="3100" dirty="0" err="1" smtClean="0"/>
              <a:t>Gennep</a:t>
            </a:r>
            <a:r>
              <a:rPr lang="it-IT" sz="3100" dirty="0" smtClean="0"/>
              <a:t>. Riprendendo la introduzione al testo curata da Francesco </a:t>
            </a:r>
            <a:r>
              <a:rPr lang="it-IT" sz="3100" dirty="0" err="1" smtClean="0"/>
              <a:t>Remotti</a:t>
            </a:r>
            <a:r>
              <a:rPr lang="it-IT" sz="3100" dirty="0" smtClean="0"/>
              <a:t> (1981, p. XIX) </a:t>
            </a:r>
            <a:r>
              <a:rPr lang="it-IT" i="1" dirty="0" smtClean="0"/>
              <a:t/>
            </a:r>
            <a:br>
              <a:rPr lang="it-IT" i="1" dirty="0" smtClean="0"/>
            </a:br>
            <a:endParaRPr lang="it-IT" dirty="0"/>
          </a:p>
        </p:txBody>
      </p:sp>
      <p:sp>
        <p:nvSpPr>
          <p:cNvPr id="3" name="Segnaposto contenuto 2"/>
          <p:cNvSpPr>
            <a:spLocks noGrp="1"/>
          </p:cNvSpPr>
          <p:nvPr>
            <p:ph idx="1"/>
          </p:nvPr>
        </p:nvSpPr>
        <p:spPr/>
        <p:txBody>
          <a:bodyPr>
            <a:normAutofit lnSpcReduction="10000"/>
          </a:bodyPr>
          <a:lstStyle/>
          <a:p>
            <a:pPr marL="0" indent="0">
              <a:buNone/>
            </a:pPr>
            <a:r>
              <a:rPr lang="it-IT" dirty="0"/>
              <a:t>Da questa semplice esposizione risulta chiaramente la centralità, non soltanto spaziale ma anche funzionale, della nozione di margine. </a:t>
            </a:r>
            <a:r>
              <a:rPr lang="it-IT" b="1" dirty="0"/>
              <a:t>È in effetti il margine ciò che elimina dal passaggio quell'immediatezza che provocherebbe turbamenti sia nella vita sociale sia nella vita individuale</a:t>
            </a:r>
            <a:r>
              <a:rPr lang="it-IT" dirty="0"/>
              <a:t>; è il margine che rallenta il passaggio e vi introduce la gradualità tipica del rituale; è il margine, in altre parole, che impedisce la coincidenza tra il movimento di separazione (da una situazione A) e il movimento di aggregazione (a una situazione B): senza il margine l'allontanamento da A coinciderebbe con l'avvicinamento a B. Non pare di forzare troppo il pensiero di Van </a:t>
            </a:r>
            <a:r>
              <a:rPr lang="it-IT" dirty="0" err="1"/>
              <a:t>Gennep</a:t>
            </a:r>
            <a:r>
              <a:rPr lang="it-IT" dirty="0"/>
              <a:t> se concludiamo queste considerazioni asserendo che la nozione di margine costituisce la chiave di volta della struttura formale dei riti di passaggio</a:t>
            </a:r>
          </a:p>
        </p:txBody>
      </p:sp>
    </p:spTree>
    <p:extLst>
      <p:ext uri="{BB962C8B-B14F-4D97-AF65-F5344CB8AC3E}">
        <p14:creationId xmlns:p14="http://schemas.microsoft.com/office/powerpoint/2010/main" val="208956269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1061893"/>
          </a:xfrm>
        </p:spPr>
        <p:txBody>
          <a:bodyPr/>
          <a:lstStyle/>
          <a:p>
            <a:r>
              <a:rPr lang="it-IT" dirty="0" smtClean="0"/>
              <a:t>La repubblica di Platone</a:t>
            </a:r>
            <a:endParaRPr lang="it-IT" dirty="0"/>
          </a:p>
        </p:txBody>
      </p:sp>
      <p:sp>
        <p:nvSpPr>
          <p:cNvPr id="3" name="Segnaposto contenuto 2"/>
          <p:cNvSpPr>
            <a:spLocks noGrp="1"/>
          </p:cNvSpPr>
          <p:nvPr>
            <p:ph idx="1"/>
          </p:nvPr>
        </p:nvSpPr>
        <p:spPr>
          <a:xfrm>
            <a:off x="838200" y="1427018"/>
            <a:ext cx="10799618" cy="5583381"/>
          </a:xfrm>
        </p:spPr>
        <p:txBody>
          <a:bodyPr>
            <a:normAutofit fontScale="92500"/>
          </a:bodyPr>
          <a:lstStyle/>
          <a:p>
            <a:pPr marL="0" indent="0">
              <a:buNone/>
            </a:pPr>
            <a:r>
              <a:rPr lang="it-IT" dirty="0"/>
              <a:t>Ne </a:t>
            </a:r>
            <a:r>
              <a:rPr lang="it-IT" i="1" dirty="0"/>
              <a:t>La Repubblica</a:t>
            </a:r>
            <a:r>
              <a:rPr lang="it-IT" dirty="0"/>
              <a:t> </a:t>
            </a:r>
            <a:r>
              <a:rPr lang="it-IT" dirty="0" smtClean="0"/>
              <a:t>Platone</a:t>
            </a:r>
            <a:r>
              <a:rPr lang="it-IT" i="1" dirty="0"/>
              <a:t> </a:t>
            </a:r>
            <a:r>
              <a:rPr lang="it-IT" dirty="0"/>
              <a:t>lamenta lo scarso spirito di obbedienza e disciplina dei giovani e conclude come</a:t>
            </a:r>
            <a:r>
              <a:rPr lang="it-IT" i="1" dirty="0"/>
              <a:t> «</a:t>
            </a:r>
            <a:r>
              <a:rPr lang="it-IT" b="1" i="1" dirty="0"/>
              <a:t>è sotto le spoglie del gioco, del divertimento che si insinua il disprezzo delle leggi, disprezzo che a poco a poco si rafforza finché alla fine, con l'ultima insolenza, più niente resta in piedi. Cosi, occorre che fin dall’inizio i giochi dei bambini siano soggetti a una rigorosa disciplina</a:t>
            </a:r>
            <a:r>
              <a:rPr lang="it-IT" i="1" dirty="0"/>
              <a:t>» </a:t>
            </a:r>
            <a:r>
              <a:rPr lang="it-IT" dirty="0"/>
              <a:t>(424).</a:t>
            </a:r>
          </a:p>
          <a:p>
            <a:pPr marL="0" indent="0">
              <a:buNone/>
            </a:pPr>
            <a:r>
              <a:rPr lang="it-IT" dirty="0"/>
              <a:t>Anche nell’altra opera in cui affronta il tema dell’ordinamento dello stato, </a:t>
            </a:r>
            <a:r>
              <a:rPr lang="it-IT" i="1" dirty="0"/>
              <a:t>Le Leggi, </a:t>
            </a:r>
            <a:r>
              <a:rPr lang="it-IT" dirty="0"/>
              <a:t> Platone paragona i fili, con i quali gli dei governano la vita degli uomini, a quelli che gli adulti debbono usare nell’educare i giovani sin dalla più tenera età. Tale educazione, tuttavia, non contempla solo i doveri e le arti guerresche ma il «</a:t>
            </a:r>
            <a:r>
              <a:rPr lang="it-IT" i="1" dirty="0"/>
              <a:t>vivere giocando, e con giochi quali i sacrifici, i canti, le danze»</a:t>
            </a:r>
            <a:r>
              <a:rPr lang="it-IT" dirty="0"/>
              <a:t> (803 e - 804 a). «</a:t>
            </a:r>
            <a:r>
              <a:rPr lang="it-IT" b="1" i="1" dirty="0"/>
              <a:t>L'essenziale dell'educazione consiste nella corretta formazione che, attraverso il gioco, condurrà nel miglior modo possibile l'anima del bambino ad amare ciò in cui egli, divenuto uomo, dovrà essere tanto compiuto (</a:t>
            </a:r>
            <a:r>
              <a:rPr lang="it-IT" b="1" i="1" dirty="0" err="1"/>
              <a:t>téleion</a:t>
            </a:r>
            <a:r>
              <a:rPr lang="it-IT" b="1" i="1" dirty="0"/>
              <a:t>) quanto la materia richiede</a:t>
            </a:r>
            <a:r>
              <a:rPr lang="it-IT" dirty="0"/>
              <a:t>» (643 d). </a:t>
            </a:r>
          </a:p>
          <a:p>
            <a:pPr marL="0" indent="0">
              <a:buNone/>
            </a:pPr>
            <a:endParaRPr lang="it-IT" dirty="0"/>
          </a:p>
        </p:txBody>
      </p:sp>
    </p:spTree>
    <p:extLst>
      <p:ext uri="{BB962C8B-B14F-4D97-AF65-F5344CB8AC3E}">
        <p14:creationId xmlns:p14="http://schemas.microsoft.com/office/powerpoint/2010/main" val="414676344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881784"/>
          </a:xfrm>
        </p:spPr>
        <p:txBody>
          <a:bodyPr/>
          <a:lstStyle/>
          <a:p>
            <a:r>
              <a:rPr lang="it-IT" dirty="0" smtClean="0"/>
              <a:t>I «compiuti»</a:t>
            </a:r>
            <a:endParaRPr lang="it-IT" dirty="0"/>
          </a:p>
        </p:txBody>
      </p:sp>
      <p:sp>
        <p:nvSpPr>
          <p:cNvPr id="3" name="Segnaposto contenuto 2"/>
          <p:cNvSpPr>
            <a:spLocks noGrp="1"/>
          </p:cNvSpPr>
          <p:nvPr>
            <p:ph idx="1"/>
          </p:nvPr>
        </p:nvSpPr>
        <p:spPr>
          <a:xfrm>
            <a:off x="838200" y="1122218"/>
            <a:ext cx="10515600" cy="5735782"/>
          </a:xfrm>
        </p:spPr>
        <p:txBody>
          <a:bodyPr>
            <a:normAutofit fontScale="92500" lnSpcReduction="20000"/>
          </a:bodyPr>
          <a:lstStyle/>
          <a:p>
            <a:pPr marL="0" indent="0">
              <a:buNone/>
            </a:pPr>
            <a:r>
              <a:rPr lang="it-IT" dirty="0"/>
              <a:t>Fondamentale, per il raggiungimento di tale condizione di adulti pienamente partecipi delle sorti della loro città </a:t>
            </a:r>
            <a:r>
              <a:rPr lang="it-IT" dirty="0" smtClean="0"/>
              <a:t>e “</a:t>
            </a:r>
            <a:r>
              <a:rPr lang="it-IT" dirty="0"/>
              <a:t>compiuti”, sarà tuttavia essere educati alla partecipazione delle festività istituite all’uopo dagli dei. Gli esseri umani, infatti, esprimono la loro essenza nelle attività comuni contraddistinte da un elemento celebrativo che gli animali nona avrebbero: </a:t>
            </a:r>
            <a:r>
              <a:rPr lang="it-IT" i="1" dirty="0"/>
              <a:t>«il fatto è che a noi uomini gli </a:t>
            </a:r>
            <a:r>
              <a:rPr lang="it-IT" i="1" dirty="0" err="1"/>
              <a:t>dèi</a:t>
            </a:r>
            <a:r>
              <a:rPr lang="it-IT" i="1" dirty="0"/>
              <a:t> sono stati dati non solo per condividere le nostre feste, ma anche per conferirci il senso del ritmo e dell'armonia accompagnati dal piacere, attraverso il quale essi ci mettono in movimento facendosi per noi coreghi, unendoci gli uni agli altri con i canti e le danze. E hanno chiamato tutto questo cori» (653 d - 654 a).</a:t>
            </a:r>
            <a:r>
              <a:rPr lang="it-IT" dirty="0"/>
              <a:t> </a:t>
            </a:r>
          </a:p>
          <a:p>
            <a:pPr marL="0" indent="0">
              <a:buNone/>
            </a:pPr>
            <a:r>
              <a:rPr lang="it-IT" dirty="0"/>
              <a:t>E’ su questo fragile equilibrio che una cultura gioca la sua possibilità di confronto tra le esigenze di autoperpetuazione e stabilità ed insieme di integrazione con il diverso, apportato dalle nuove generazioni. Un equilibrio che può perdere il proprio baricentro dinamico allorché si sbilancia nel senso di una conservazione ostinata e chiusa ad ogni possibile evoluzione o si arrende ad un’indiscriminata ed anomica congerie di stili di vita che non si riconoscono più in alcun momento di celebrazione e di identificazione comunitaria.  </a:t>
            </a:r>
          </a:p>
          <a:p>
            <a:pPr marL="0" indent="0">
              <a:buNone/>
            </a:pPr>
            <a:endParaRPr lang="it-IT" dirty="0"/>
          </a:p>
        </p:txBody>
      </p:sp>
    </p:spTree>
    <p:extLst>
      <p:ext uri="{BB962C8B-B14F-4D97-AF65-F5344CB8AC3E}">
        <p14:creationId xmlns:p14="http://schemas.microsoft.com/office/powerpoint/2010/main" val="85021081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La cosiddetta questione giovanile</a:t>
            </a:r>
            <a:br>
              <a:rPr lang="it-IT" b="1" dirty="0"/>
            </a:br>
            <a:endParaRPr lang="it-IT" dirty="0"/>
          </a:p>
        </p:txBody>
      </p:sp>
      <p:sp>
        <p:nvSpPr>
          <p:cNvPr id="3" name="Segnaposto contenuto 2"/>
          <p:cNvSpPr>
            <a:spLocks noGrp="1"/>
          </p:cNvSpPr>
          <p:nvPr>
            <p:ph idx="1"/>
          </p:nvPr>
        </p:nvSpPr>
        <p:spPr>
          <a:xfrm>
            <a:off x="838200" y="1136072"/>
            <a:ext cx="11353800" cy="5721927"/>
          </a:xfrm>
        </p:spPr>
        <p:txBody>
          <a:bodyPr>
            <a:normAutofit fontScale="85000" lnSpcReduction="20000"/>
          </a:bodyPr>
          <a:lstStyle/>
          <a:p>
            <a:pPr marL="0" indent="0">
              <a:buNone/>
            </a:pPr>
            <a:r>
              <a:rPr lang="it-IT" dirty="0"/>
              <a:t>E’ abituale, per noi che viviamo nell’Occidente industrializzato, dare per scontato che esistano che la condizione adolescenziale e giovanile sia particolarmente esposta a problemi di adattamento sociale.</a:t>
            </a:r>
          </a:p>
          <a:p>
            <a:pPr marL="0" indent="0">
              <a:buNone/>
            </a:pPr>
            <a:r>
              <a:rPr lang="it-IT" dirty="0"/>
              <a:t>Anche l’uso delle droghe colpisce notoriamente in misura elettiva la giovane età anche se con il passare degli anni l’età media tende a crescere in misura della difficoltà di molti tossicodipendenti ad uscire dalla condizione di invischiamento nell’uso delle sostanze stupefacenti</a:t>
            </a:r>
            <a:r>
              <a:rPr lang="it-IT" dirty="0" smtClean="0"/>
              <a:t>.</a:t>
            </a:r>
          </a:p>
          <a:p>
            <a:pPr marL="0" indent="0">
              <a:buNone/>
            </a:pPr>
            <a:r>
              <a:rPr lang="it-IT" dirty="0"/>
              <a:t>Come sottolinea Luigi Tomasi in una interessante ricognizione sul tema comparsa sul volume </a:t>
            </a:r>
            <a:r>
              <a:rPr lang="it-IT" i="1" dirty="0"/>
              <a:t>Giovani a rischio nella seconda modernità </a:t>
            </a:r>
            <a:r>
              <a:rPr lang="it-IT" dirty="0"/>
              <a:t>(2000), nonostante le numerosissime pubblicazioni, sia a carattere scientifico che divulgativo, che sono state pubblicate in questi anni, si deve constatare che la questione giovanile non ha mai avuto un posto prioritario fra i grandi sociologi, salvo rare eccezioni (Parsons 1942; Eisenstadt 1956; Coleman 1961) adducendo, tra le spiegazioni possibili </a:t>
            </a:r>
          </a:p>
          <a:p>
            <a:pPr marL="0" indent="0">
              <a:buNone/>
            </a:pPr>
            <a:r>
              <a:rPr lang="it-IT" dirty="0"/>
              <a:t>Forse per la mancanza di un effettivo e profondo interesse, o forse perché la materia si è rivelata troppo complessa e dinamica. I giovani infatti si evolvono con il mutare della società ed il loro </a:t>
            </a:r>
            <a:r>
              <a:rPr lang="it-IT" dirty="0" err="1"/>
              <a:t>behavior</a:t>
            </a:r>
            <a:r>
              <a:rPr lang="it-IT" dirty="0"/>
              <a:t> cambia con l'evolversi della stessa. Quando mai una teoria sociologica che interpreta i giovani potrà essere definitiva, od una ricerca completa ed esauriente? Gli stili di vita dei giovani ed i loro modi di comportarsi non sono mai gli stessi nelle diverse epoche; talora essi condizionano ed anticipano quelle che saranno le scelte della futura società”. </a:t>
            </a:r>
          </a:p>
          <a:p>
            <a:pPr marL="0" indent="0">
              <a:buNone/>
            </a:pPr>
            <a:endParaRPr lang="it-IT" i="1" dirty="0"/>
          </a:p>
          <a:p>
            <a:pPr marL="0" indent="0">
              <a:buNone/>
            </a:pPr>
            <a:endParaRPr lang="it-IT" dirty="0"/>
          </a:p>
        </p:txBody>
      </p:sp>
    </p:spTree>
    <p:extLst>
      <p:ext uri="{BB962C8B-B14F-4D97-AF65-F5344CB8AC3E}">
        <p14:creationId xmlns:p14="http://schemas.microsoft.com/office/powerpoint/2010/main" val="282754368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200" dirty="0"/>
              <a:t>Tomasi L. (2000) </a:t>
            </a:r>
            <a:r>
              <a:rPr lang="it-IT" sz="3200" i="1" dirty="0"/>
              <a:t>Giovani a rischio nella seconda modernità in Il rischio di essere giovani. Quali politiche giovanili nella società globalizzata</a:t>
            </a:r>
            <a:r>
              <a:rPr lang="it-IT" sz="3200" dirty="0"/>
              <a:t> Franco Angeli Edizioni</a:t>
            </a:r>
          </a:p>
        </p:txBody>
      </p:sp>
      <p:sp>
        <p:nvSpPr>
          <p:cNvPr id="3" name="Segnaposto contenuto 2"/>
          <p:cNvSpPr>
            <a:spLocks noGrp="1"/>
          </p:cNvSpPr>
          <p:nvPr>
            <p:ph idx="1"/>
          </p:nvPr>
        </p:nvSpPr>
        <p:spPr>
          <a:xfrm>
            <a:off x="838200" y="1825625"/>
            <a:ext cx="10515600" cy="4589030"/>
          </a:xfrm>
        </p:spPr>
        <p:txBody>
          <a:bodyPr>
            <a:normAutofit fontScale="92500" lnSpcReduction="10000"/>
          </a:bodyPr>
          <a:lstStyle/>
          <a:p>
            <a:pPr marL="0" indent="0">
              <a:buNone/>
            </a:pPr>
            <a:r>
              <a:rPr lang="it-IT" dirty="0"/>
              <a:t>Nonostante la difficoltà di individuare criteri conoscitivi certi in una materia per sua natura mutevole ed in continua trasformazione resta tuttavia l’evidenza circa il rilevante</a:t>
            </a:r>
            <a:r>
              <a:rPr lang="it-IT" i="1" dirty="0"/>
              <a:t> stress </a:t>
            </a:r>
            <a:r>
              <a:rPr lang="it-IT" dirty="0"/>
              <a:t>adattivo che colpisce i giovani dell’età moderna rispetto a quanto avvenisse in passato allorché il problema non si configurava in modo specifico. Sarebbe nel quindicesimo secolo ed in Inghilterra (Michael </a:t>
            </a:r>
            <a:r>
              <a:rPr lang="it-IT" dirty="0" err="1"/>
              <a:t>Brake</a:t>
            </a:r>
            <a:r>
              <a:rPr lang="it-IT" dirty="0"/>
              <a:t>, 1985) che la società inizia ad interessarsi dei giovani e introduce delle norme tese a limitare la migrazione dalle campagne nelle città, in particolare dei giovani, per prevenire il vagabondaggio, la prostituzione e atti di delinquenza a danno della sicurezza per gli abitanti delle città. “</a:t>
            </a:r>
            <a:r>
              <a:rPr lang="it-IT" b="1" i="1" dirty="0"/>
              <a:t>Da qui in avanti si può parlare di gioventù, cioè di quella fascia di età che si caratterizza, specialmente nel 1800 per opera dell'industrializzazione, per peculiari modi di vita e costumi</a:t>
            </a:r>
            <a:r>
              <a:rPr lang="it-IT" i="1" dirty="0"/>
              <a:t>”</a:t>
            </a:r>
            <a:r>
              <a:rPr lang="it-IT" dirty="0"/>
              <a:t> (Tomasi, 2000 a, p. 12). </a:t>
            </a:r>
          </a:p>
          <a:p>
            <a:pPr marL="0" indent="0">
              <a:buNone/>
            </a:pPr>
            <a:endParaRPr lang="it-IT" dirty="0"/>
          </a:p>
        </p:txBody>
      </p:sp>
    </p:spTree>
    <p:extLst>
      <p:ext uri="{BB962C8B-B14F-4D97-AF65-F5344CB8AC3E}">
        <p14:creationId xmlns:p14="http://schemas.microsoft.com/office/powerpoint/2010/main" val="93023491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51164" y="443345"/>
            <a:ext cx="10702636" cy="5733618"/>
          </a:xfrm>
        </p:spPr>
        <p:txBody>
          <a:bodyPr>
            <a:normAutofit lnSpcReduction="10000"/>
          </a:bodyPr>
          <a:lstStyle/>
          <a:p>
            <a:pPr marL="0" indent="0">
              <a:buNone/>
            </a:pPr>
            <a:r>
              <a:rPr lang="it-IT" dirty="0"/>
              <a:t>L'ancoraggio alle tradizionali agenzie di socializzazione si attenua, l'orientamento verso famiglia ed istituzioni religiose si evolve in modo radicale: i giovani si sentono più liberi ed agiscono in modo autonomo, ponendo così in discussione quanto veicolato e stabilito dalla tradizione. Si manifesta un giovane caratterizzato da una forte carica contestativa (Tomasi, 1981) che alle volte lo fa apparire negativo agli occhi degli adulti, che solo a fatica comprendono il suo nuovo comportamento. Da qui hanno origine le lotte contro la società, alle volte anche violente, e la difficoltà di convivenza con la categoria degli adulti, spesso accusata di egoismo e sfruttamento, che porterà alla ribellione degli studenti (</a:t>
            </a:r>
            <a:r>
              <a:rPr lang="it-IT" dirty="0" err="1"/>
              <a:t>Dutschke</a:t>
            </a:r>
            <a:r>
              <a:rPr lang="it-IT" dirty="0"/>
              <a:t>, 1968). Un ulteriore elemento che caratterizza il giovane di questo periodo è il suo desiderio, accentuato, di vivere in modo alternativo la fede e la religione. II dissenso "religioso a livello di Chiesa Cattolica, per esempio, trova qui le sue origini: i diversi movimenti religiosi alternativi sono di quest'epoca (Falconi, 1969). </a:t>
            </a:r>
          </a:p>
        </p:txBody>
      </p:sp>
    </p:spTree>
    <p:extLst>
      <p:ext uri="{BB962C8B-B14F-4D97-AF65-F5344CB8AC3E}">
        <p14:creationId xmlns:p14="http://schemas.microsoft.com/office/powerpoint/2010/main" val="314102874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58982" y="720436"/>
            <a:ext cx="10494818" cy="5456527"/>
          </a:xfrm>
        </p:spPr>
        <p:txBody>
          <a:bodyPr>
            <a:normAutofit fontScale="92500" lnSpcReduction="10000"/>
          </a:bodyPr>
          <a:lstStyle/>
          <a:p>
            <a:pPr marL="0" lvl="0" indent="0">
              <a:buNone/>
            </a:pPr>
            <a:r>
              <a:rPr lang="it-IT" dirty="0"/>
              <a:t>Il protagonismo giovanile del decennio precedente si è rivelato più teorico che concreto e certamente non ha realizzato le aspettative attese. Si assiste all'affermazione di un giovane che è alla ricerca della sua identità, ad un giovane immerso in problemi esistenziali dai quali cerca di uscire. A ragione si può affermare che sono giovani che ritornano al sistema, che cercano disperatamente di inserirsi nel mondo del lavoro, giovani ben distanti da quella carica contestativa che li caratterizzava in precedenza</a:t>
            </a:r>
            <a:r>
              <a:rPr lang="it-IT" dirty="0" smtClean="0"/>
              <a:t>.</a:t>
            </a:r>
          </a:p>
          <a:p>
            <a:pPr marL="0" lvl="0" indent="0">
              <a:buNone/>
            </a:pPr>
            <a:endParaRPr lang="it-IT" dirty="0"/>
          </a:p>
          <a:p>
            <a:pPr marL="0" lvl="0" indent="0">
              <a:buNone/>
            </a:pPr>
            <a:r>
              <a:rPr lang="it-IT" dirty="0"/>
              <a:t>Parallelamente cresce anche la fiducia nella famiglia e nell'amicizia personale. Inoltre "è in particolare alla sfera della politica che molti giovani avvertono un senso di estraneità" (Cavalli-de Lillo, 1988: 161). Quello che per loro conta è la riuscita personale; assente è in loro il desiderio di mutare le strutture o, come si affermava in passato, il sistema sociale; "non sono protagonisti di movimenti che pongono al centro delle loro lotte il conflitto generazionale" (Cavalli-de Lillo, 1993: 233). </a:t>
            </a:r>
          </a:p>
          <a:p>
            <a:endParaRPr lang="it-IT" dirty="0"/>
          </a:p>
          <a:p>
            <a:endParaRPr lang="it-IT" dirty="0"/>
          </a:p>
        </p:txBody>
      </p:sp>
    </p:spTree>
    <p:extLst>
      <p:ext uri="{BB962C8B-B14F-4D97-AF65-F5344CB8AC3E}">
        <p14:creationId xmlns:p14="http://schemas.microsoft.com/office/powerpoint/2010/main" val="330342533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775855" y="554182"/>
            <a:ext cx="10584872" cy="6040582"/>
          </a:xfrm>
        </p:spPr>
        <p:txBody>
          <a:bodyPr>
            <a:normAutofit fontScale="77500" lnSpcReduction="20000"/>
          </a:bodyPr>
          <a:lstStyle/>
          <a:p>
            <a:pPr lvl="0"/>
            <a:r>
              <a:rPr lang="it-IT" dirty="0" smtClean="0"/>
              <a:t>Crescere </a:t>
            </a:r>
            <a:r>
              <a:rPr lang="it-IT" dirty="0"/>
              <a:t>nella 'società degli individui' quella che pone l'io al centro delle scelte, non sembra offrire ai giovani quelle sicurezze relazionali, quella fiducia, quel senso di poter contare sugli altri, che sono essenziali per evitare di chiudersi in se stessi, e così diventare prigionieri delle proprie fantasie, e per contrastare ansie e timori e riuscire a non cadere di fronte alle derive depressive" (Donati-</a:t>
            </a:r>
            <a:r>
              <a:rPr lang="it-IT" dirty="0" err="1"/>
              <a:t>Colozzi</a:t>
            </a:r>
            <a:r>
              <a:rPr lang="it-IT" dirty="0"/>
              <a:t>, 1997: 281). </a:t>
            </a:r>
          </a:p>
          <a:p>
            <a:r>
              <a:rPr lang="it-IT" dirty="0" smtClean="0"/>
              <a:t> La </a:t>
            </a:r>
            <a:r>
              <a:rPr lang="it-IT" dirty="0"/>
              <a:t>tradizionale valenza negativa nella cultura italiana del concetto di 'rischio' si è recentemente trasformata; il rischio ha assunto anche una connotazione positiva quando diventa una necessaria componente del successo personale. Nel suo trattato sulla sociologia del rischio, </a:t>
            </a:r>
            <a:r>
              <a:rPr lang="it-IT" dirty="0" err="1"/>
              <a:t>Niklas</a:t>
            </a:r>
            <a:r>
              <a:rPr lang="it-IT" dirty="0"/>
              <a:t> </a:t>
            </a:r>
            <a:r>
              <a:rPr lang="it-IT" dirty="0" err="1"/>
              <a:t>Luhmann</a:t>
            </a:r>
            <a:r>
              <a:rPr lang="it-IT" dirty="0"/>
              <a:t> (1991) afferma, riferendosi al passato nel quale non era necessario il concetto di rischio afferma: "</a:t>
            </a:r>
            <a:r>
              <a:rPr lang="it-IT" i="1" dirty="0"/>
              <a:t>certamente il problema dell'incertezza del futuro esiste da sempre, ma allora ci si affidava alla prassi della divinazione che, se non poteva garantire una certezza affidabile, poteva comunque garantire che la propria decisione non suscitasse l'ira degli dei o di altre potenze divine e fosse invece protetta dal contatto con le misteriose forze del destino</a:t>
            </a:r>
            <a:r>
              <a:rPr lang="it-IT" dirty="0"/>
              <a:t>" (op. cit.: 17).  </a:t>
            </a:r>
          </a:p>
          <a:p>
            <a:pPr lvl="0"/>
            <a:r>
              <a:rPr lang="it-IT" dirty="0"/>
              <a:t>Il giovane della seconda modernità – intesa da Kahane (1997: 22) come una forma di struttura sociale nella quale le caratteristiche “moderne”, come la complessità, la differenziazione ed il cambiamento, si sono estese sino a raggiungere un punto culmine - è un giovane con un comportamento più spontaneo del passato, caratterizzato da un forte codice informale, svincolato dalle norme del passato, agisce avendo come punto di riferimento, come guida, i valori della sua cultura, una cultura che risente, come più volte ricordato, sia del processo di globalizzazione che della world culture. </a:t>
            </a:r>
          </a:p>
          <a:p>
            <a:pPr marL="0" indent="0">
              <a:buNone/>
            </a:pPr>
            <a:endParaRPr lang="it-IT" dirty="0"/>
          </a:p>
        </p:txBody>
      </p:sp>
    </p:spTree>
    <p:extLst>
      <p:ext uri="{BB962C8B-B14F-4D97-AF65-F5344CB8AC3E}">
        <p14:creationId xmlns:p14="http://schemas.microsoft.com/office/powerpoint/2010/main" val="386313302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2800" dirty="0"/>
              <a:t>Berzano L., </a:t>
            </a:r>
            <a:r>
              <a:rPr lang="it-IT" sz="2800" i="1" dirty="0"/>
              <a:t>Marginalità e violenza giovanile in aree metropolitane</a:t>
            </a:r>
            <a:r>
              <a:rPr lang="it-IT" sz="2800" dirty="0"/>
              <a:t>, in L. Tomasi (a cura di), </a:t>
            </a:r>
            <a:r>
              <a:rPr lang="it-IT" sz="2800" i="1" dirty="0"/>
              <a:t>Il rischio di essere giovani. Quali politiche giovanili nella società globalizzata</a:t>
            </a:r>
            <a:r>
              <a:rPr lang="it-IT" sz="2800" dirty="0"/>
              <a:t>, </a:t>
            </a:r>
            <a:r>
              <a:rPr lang="it-IT" sz="2800" dirty="0" err="1"/>
              <a:t>FrancoAngeli</a:t>
            </a:r>
            <a:r>
              <a:rPr lang="it-IT" sz="2800" dirty="0"/>
              <a:t>, Milano, 2000</a:t>
            </a:r>
          </a:p>
        </p:txBody>
      </p:sp>
      <p:sp>
        <p:nvSpPr>
          <p:cNvPr id="3" name="Segnaposto contenuto 2"/>
          <p:cNvSpPr>
            <a:spLocks noGrp="1"/>
          </p:cNvSpPr>
          <p:nvPr>
            <p:ph idx="1"/>
          </p:nvPr>
        </p:nvSpPr>
        <p:spPr>
          <a:xfrm>
            <a:off x="838200" y="1825625"/>
            <a:ext cx="10702636" cy="4796848"/>
          </a:xfrm>
        </p:spPr>
        <p:txBody>
          <a:bodyPr>
            <a:normAutofit fontScale="92500" lnSpcReduction="20000"/>
          </a:bodyPr>
          <a:lstStyle/>
          <a:p>
            <a:pPr lvl="0"/>
            <a:r>
              <a:rPr lang="it-IT" dirty="0"/>
              <a:t>In </a:t>
            </a:r>
            <a:r>
              <a:rPr lang="it-IT" i="1" dirty="0"/>
              <a:t>Marginalità e violenza giovanile in aree metropolitane</a:t>
            </a:r>
            <a:r>
              <a:rPr lang="it-IT" dirty="0"/>
              <a:t> Berzano affronta, con chiarezza interpretativa suffragata da verifica empirica, il dramma della violenza giovanile “</a:t>
            </a:r>
            <a:r>
              <a:rPr lang="it-IT" b="1" i="1" dirty="0"/>
              <a:t>La marginalità, quale esperienza insieme di esclusione e di violenza, è un effetto della distruzione di tradizionali modi di azione e di regolazione dei conflitti, della impossibilità di ricreare i sistemi di identificazione stabile del mondo industriale e di assicurare l'integrazione dei nuovi arrivati</a:t>
            </a:r>
            <a:r>
              <a:rPr lang="it-IT" dirty="0"/>
              <a:t>" (p. 35). Ed ancora "</a:t>
            </a:r>
            <a:r>
              <a:rPr lang="it-IT" i="1" dirty="0"/>
              <a:t>una ulteriore forma di violenza è quella degli individui contro sé stessi, sia che essa assuma forme 'introverse' sia che assuma forme 'estroverse': suicidio, droga, alcolismo, automutilazione e, più recentemente, comportamenti estremi"</a:t>
            </a:r>
            <a:r>
              <a:rPr lang="it-IT" dirty="0"/>
              <a:t> (p. 38). </a:t>
            </a:r>
          </a:p>
          <a:p>
            <a:r>
              <a:rPr lang="it-IT" i="1" dirty="0"/>
              <a:t>Perché questo nuovo tipo di violenza?</a:t>
            </a:r>
            <a:r>
              <a:rPr lang="it-IT" dirty="0"/>
              <a:t> - si chiede l’Autore - aggiungendo che, seppure una risposta esauriente è probabilmente impossibile, rimane una ipotesi parziale che potrebbe essere individuata proprio</a:t>
            </a:r>
            <a:r>
              <a:rPr lang="it-IT" i="1" dirty="0"/>
              <a:t> “nella</a:t>
            </a:r>
            <a:r>
              <a:rPr lang="it-IT" b="1" dirty="0"/>
              <a:t> </a:t>
            </a:r>
            <a:r>
              <a:rPr lang="it-IT" b="1" i="1" dirty="0"/>
              <a:t>cultura del rischio</a:t>
            </a:r>
            <a:r>
              <a:rPr lang="it-IT" i="1" dirty="0"/>
              <a:t>, in un tipo di cultura cioè che contiene in sé degli elementi fortemente devianti per l'individuo e per la società (non penso che la risposta possa essere quella dei "riti di passaggio" o dei "rituali di rischio”).</a:t>
            </a:r>
            <a:endParaRPr lang="it-IT" dirty="0"/>
          </a:p>
          <a:p>
            <a:pPr marL="0" indent="0">
              <a:buNone/>
            </a:pPr>
            <a:endParaRPr lang="it-IT" dirty="0"/>
          </a:p>
        </p:txBody>
      </p:sp>
    </p:spTree>
    <p:extLst>
      <p:ext uri="{BB962C8B-B14F-4D97-AF65-F5344CB8AC3E}">
        <p14:creationId xmlns:p14="http://schemas.microsoft.com/office/powerpoint/2010/main" val="34359699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715529"/>
          </a:xfrm>
        </p:spPr>
        <p:txBody>
          <a:bodyPr/>
          <a:lstStyle/>
          <a:p>
            <a:r>
              <a:rPr lang="it-IT" b="1" dirty="0"/>
              <a:t>In tema di politiche giovanili</a:t>
            </a:r>
          </a:p>
        </p:txBody>
      </p:sp>
      <p:sp>
        <p:nvSpPr>
          <p:cNvPr id="3" name="Segnaposto contenuto 2"/>
          <p:cNvSpPr>
            <a:spLocks noGrp="1"/>
          </p:cNvSpPr>
          <p:nvPr>
            <p:ph idx="1"/>
          </p:nvPr>
        </p:nvSpPr>
        <p:spPr>
          <a:xfrm>
            <a:off x="623455" y="1246908"/>
            <a:ext cx="10730345" cy="5611091"/>
          </a:xfrm>
        </p:spPr>
        <p:txBody>
          <a:bodyPr>
            <a:normAutofit fontScale="32500" lnSpcReduction="20000"/>
          </a:bodyPr>
          <a:lstStyle/>
          <a:p>
            <a:pPr marL="0" indent="0">
              <a:buNone/>
            </a:pPr>
            <a:r>
              <a:rPr lang="it-IT" sz="7000" dirty="0"/>
              <a:t>I riti di passaggio nelle culture tradizionali, come abbiamo visto, contemplavano un insieme di procedure specificamente finalizzate ad affrontare tale aspetto garantendo insieme:</a:t>
            </a:r>
          </a:p>
          <a:p>
            <a:pPr marL="0" indent="0">
              <a:buNone/>
            </a:pPr>
            <a:r>
              <a:rPr lang="it-IT" sz="7000" dirty="0"/>
              <a:t>- </a:t>
            </a:r>
            <a:r>
              <a:rPr lang="it-IT" sz="7000" b="1" dirty="0"/>
              <a:t>la valorizzazione del coraggio e della capacità di sopportazione del dolore </a:t>
            </a:r>
            <a:r>
              <a:rPr lang="it-IT" sz="7000" dirty="0"/>
              <a:t>nell’affrontare le prove dolorose</a:t>
            </a:r>
          </a:p>
          <a:p>
            <a:pPr marL="0" indent="0">
              <a:buNone/>
            </a:pPr>
            <a:r>
              <a:rPr lang="it-IT" sz="7000" dirty="0"/>
              <a:t>- </a:t>
            </a:r>
            <a:r>
              <a:rPr lang="it-IT" sz="7000" b="1" dirty="0"/>
              <a:t>una codifica rituale del rischio di morte </a:t>
            </a:r>
            <a:r>
              <a:rPr lang="it-IT" sz="7000" dirty="0"/>
              <a:t>(reale e/o simbolica) insito nei processi trasformativi importanti della vita     </a:t>
            </a:r>
          </a:p>
          <a:p>
            <a:pPr marL="0" indent="0">
              <a:buNone/>
            </a:pPr>
            <a:r>
              <a:rPr lang="it-IT" sz="7000" dirty="0"/>
              <a:t>- </a:t>
            </a:r>
            <a:r>
              <a:rPr lang="it-IT" sz="7000" b="1" dirty="0"/>
              <a:t>un apparato di contenimento/controllo delle pulsioni aggressive </a:t>
            </a:r>
            <a:r>
              <a:rPr lang="it-IT" sz="7000" dirty="0"/>
              <a:t>mobilizzate in tali periodi critici del percorso evolutivo</a:t>
            </a:r>
          </a:p>
          <a:p>
            <a:pPr marL="0" indent="0">
              <a:buNone/>
            </a:pPr>
            <a:r>
              <a:rPr lang="it-IT" sz="7000" dirty="0"/>
              <a:t>Non intendo con questo vagheggiare, con semplicistica conclusione, un nostalgico ritorno a riti il cui aspetto crudo e selvaggio è improponibile con l’evoluzione culturale avuta dall’umanità in questi secoli e millenni (circa tre per quanto riguarda l’Occidente), ma ritengo che il disagio collegato intrinsecamente ad una evoluzione culturale che ha avuto un ritmo estremamente accelerato rispetto alle possibilità evolutive della nostra specie non possa essere eluso. Ritengo in altri termini che non si possa interpretare all’interno di una categoria di patologia e devianza una serie di comportamenti giovanili solo perché la nostra cultura non è attualmente in grado di offrire una costellazione valoriale più corrispondente alla vera natura dell’uomo nonché possibilità di espressione legittima alle pulsioni da cui ontologicamente è animato. </a:t>
            </a:r>
          </a:p>
          <a:p>
            <a:pPr marL="0" indent="0">
              <a:buNone/>
            </a:pPr>
            <a:endParaRPr lang="it-IT" dirty="0"/>
          </a:p>
        </p:txBody>
      </p:sp>
    </p:spTree>
    <p:extLst>
      <p:ext uri="{BB962C8B-B14F-4D97-AF65-F5344CB8AC3E}">
        <p14:creationId xmlns:p14="http://schemas.microsoft.com/office/powerpoint/2010/main" val="89949204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000" dirty="0" err="1"/>
              <a:t>Gallini</a:t>
            </a:r>
            <a:r>
              <a:rPr lang="it-IT" sz="3000" dirty="0"/>
              <a:t>, R., 2000 </a:t>
            </a:r>
            <a:r>
              <a:rPr lang="it-IT" sz="3000" i="1" dirty="0"/>
              <a:t>Devianza e politiche sociali a favore dei giovani,</a:t>
            </a:r>
            <a:r>
              <a:rPr lang="it-IT" sz="3000" dirty="0"/>
              <a:t> in Tomasi L. </a:t>
            </a:r>
            <a:r>
              <a:rPr lang="it-IT" sz="3000" i="1" dirty="0"/>
              <a:t>Il rischio di essere giovani</a:t>
            </a:r>
            <a:endParaRPr lang="it-IT" sz="3000" dirty="0"/>
          </a:p>
        </p:txBody>
      </p:sp>
      <p:sp>
        <p:nvSpPr>
          <p:cNvPr id="3" name="Segnaposto contenuto 2"/>
          <p:cNvSpPr>
            <a:spLocks noGrp="1"/>
          </p:cNvSpPr>
          <p:nvPr>
            <p:ph idx="1"/>
          </p:nvPr>
        </p:nvSpPr>
        <p:spPr/>
        <p:txBody>
          <a:bodyPr>
            <a:normAutofit fontScale="85000" lnSpcReduction="10000"/>
          </a:bodyPr>
          <a:lstStyle/>
          <a:p>
            <a:pPr marL="0" indent="0">
              <a:buNone/>
            </a:pPr>
            <a:r>
              <a:rPr lang="it-IT" dirty="0" smtClean="0"/>
              <a:t>«Occorre </a:t>
            </a:r>
            <a:r>
              <a:rPr lang="it-IT" dirty="0"/>
              <a:t>abbandonare la logica della 'prevenzione del </a:t>
            </a:r>
            <a:r>
              <a:rPr lang="it-IT" dirty="0" err="1"/>
              <a:t>disagio'</a:t>
            </a:r>
            <a:r>
              <a:rPr lang="it-IT" dirty="0"/>
              <a:t> intesa nel senso di assumere iniziative solo al momento della preoccupazione per ciò che può accadere ai giovani o, peggio ancora, solo dopo eventi traumatici. Ciò significa adottare una prospettiva che tenda a promuovere lo star bene con sé, con gli altri e con l'ambiente, cercando di rivolgersi alla totalità dei giovani rafforzandoli nelle difficoltà e potenziandoli nelle possibilità" (op. cit. p. 89).  </a:t>
            </a:r>
          </a:p>
          <a:p>
            <a:pPr marL="0" indent="0">
              <a:buNone/>
            </a:pPr>
            <a:r>
              <a:rPr lang="it-IT" dirty="0" smtClean="0"/>
              <a:t>Le </a:t>
            </a:r>
            <a:r>
              <a:rPr lang="it-IT" dirty="0"/>
              <a:t>considerazioni e gli studi derivanti da discipline diverse seppure interconnesse, come psicologia, antropologia, sociologia, economia </a:t>
            </a:r>
            <a:r>
              <a:rPr lang="it-IT" dirty="0" err="1"/>
              <a:t>etc</a:t>
            </a:r>
            <a:r>
              <a:rPr lang="it-IT" dirty="0"/>
              <a:t>, dovrebbero convergere verso una sintesi che fornisca strumenti di scelta operativa a livello politico. La complessità del tema è tale da rendere comprensibile la frammentarietà e vaghezza delle politiche sociali inerenti la “questione giovanile”, salvo gli interventi di carattere repressivo, sanitario e socioriabilitativo che si focalizzano su aspetti più delimitati e sintomatici di disagio.</a:t>
            </a:r>
            <a:endParaRPr lang="it-IT" i="1" dirty="0"/>
          </a:p>
          <a:p>
            <a:pPr marL="0" indent="0">
              <a:buNone/>
            </a:pPr>
            <a:endParaRPr lang="it-IT" dirty="0"/>
          </a:p>
        </p:txBody>
      </p:sp>
    </p:spTree>
    <p:extLst>
      <p:ext uri="{BB962C8B-B14F-4D97-AF65-F5344CB8AC3E}">
        <p14:creationId xmlns:p14="http://schemas.microsoft.com/office/powerpoint/2010/main" val="3718314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Angelo </a:t>
            </a:r>
            <a:r>
              <a:rPr lang="it-IT" dirty="0" err="1" smtClean="0"/>
              <a:t>Brelich</a:t>
            </a:r>
            <a:r>
              <a:rPr lang="it-IT" dirty="0" smtClean="0"/>
              <a:t>, </a:t>
            </a:r>
            <a:r>
              <a:rPr lang="it-IT" dirty="0"/>
              <a:t>1969, </a:t>
            </a:r>
            <a:r>
              <a:rPr lang="it-IT" i="1" dirty="0" err="1"/>
              <a:t>Paides</a:t>
            </a:r>
            <a:r>
              <a:rPr lang="it-IT" i="1" dirty="0"/>
              <a:t> e </a:t>
            </a:r>
            <a:r>
              <a:rPr lang="it-IT" i="1" dirty="0" err="1"/>
              <a:t>Parthenoi</a:t>
            </a:r>
            <a:r>
              <a:rPr lang="it-IT" dirty="0"/>
              <a:t>, Edizioni dell'Ateneo, Roma.</a:t>
            </a:r>
            <a:br>
              <a:rPr lang="it-IT" dirty="0"/>
            </a:br>
            <a:endParaRPr lang="it-IT" dirty="0"/>
          </a:p>
        </p:txBody>
      </p:sp>
      <p:sp>
        <p:nvSpPr>
          <p:cNvPr id="3" name="Segnaposto contenuto 2"/>
          <p:cNvSpPr>
            <a:spLocks noGrp="1"/>
          </p:cNvSpPr>
          <p:nvPr>
            <p:ph idx="1"/>
          </p:nvPr>
        </p:nvSpPr>
        <p:spPr/>
        <p:txBody>
          <a:bodyPr/>
          <a:lstStyle/>
          <a:p>
            <a:pPr marL="0" indent="0">
              <a:buNone/>
            </a:pPr>
            <a:r>
              <a:rPr lang="it-IT" i="1" dirty="0" smtClean="0"/>
              <a:t>“</a:t>
            </a:r>
            <a:r>
              <a:rPr lang="it-IT" b="1" i="1" dirty="0"/>
              <a:t>Gli elementi strutturali comuni a ogni rito di passaggio sono, naturalmente, presenti in tutti i rituali ma variano per importanza, per durata e carattere</a:t>
            </a:r>
            <a:r>
              <a:rPr lang="it-IT" i="1" dirty="0" smtClean="0"/>
              <a:t>”.</a:t>
            </a:r>
          </a:p>
          <a:p>
            <a:pPr marL="0" indent="0">
              <a:buNone/>
            </a:pPr>
            <a:r>
              <a:rPr lang="it-IT" dirty="0" smtClean="0"/>
              <a:t>In </a:t>
            </a:r>
            <a:r>
              <a:rPr lang="it-IT" dirty="0"/>
              <a:t>tali evenienze possiamo osservare come vengano interpretate all’interno del registro della devianza e della patologia, </a:t>
            </a:r>
            <a:r>
              <a:rPr lang="it-IT" b="1" i="1" dirty="0"/>
              <a:t>spinte evolutive che, non trovando una “forma” rituale che ne consenta una canalizzazione legittimata</a:t>
            </a:r>
            <a:r>
              <a:rPr lang="it-IT" i="1" dirty="0"/>
              <a:t>, deviano in forme fruste e abortive con grave disagio dei giovani del nostro tempo nonché delle collettività in senso lato.</a:t>
            </a:r>
            <a:endParaRPr lang="it-IT" dirty="0"/>
          </a:p>
          <a:p>
            <a:pPr marL="0" indent="0">
              <a:buNone/>
            </a:pPr>
            <a:endParaRPr lang="it-IT" dirty="0"/>
          </a:p>
        </p:txBody>
      </p:sp>
    </p:spTree>
    <p:extLst>
      <p:ext uri="{BB962C8B-B14F-4D97-AF65-F5344CB8AC3E}">
        <p14:creationId xmlns:p14="http://schemas.microsoft.com/office/powerpoint/2010/main" val="110293849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a:t>Società e classi </a:t>
            </a:r>
            <a:r>
              <a:rPr lang="it-IT" b="1" i="1" dirty="0" smtClean="0"/>
              <a:t>sociali</a:t>
            </a:r>
            <a:r>
              <a:rPr lang="it-IT" b="1" i="1" dirty="0"/>
              <a:t/>
            </a:r>
            <a:br>
              <a:rPr lang="it-IT" b="1" i="1" dirty="0"/>
            </a:br>
            <a:endParaRPr lang="it-IT" b="1" i="1" dirty="0"/>
          </a:p>
        </p:txBody>
      </p:sp>
      <p:sp>
        <p:nvSpPr>
          <p:cNvPr id="3" name="Segnaposto contenuto 2"/>
          <p:cNvSpPr>
            <a:spLocks noGrp="1"/>
          </p:cNvSpPr>
          <p:nvPr>
            <p:ph idx="1"/>
          </p:nvPr>
        </p:nvSpPr>
        <p:spPr>
          <a:xfrm>
            <a:off x="540327" y="1260764"/>
            <a:ext cx="11208328" cy="5486399"/>
          </a:xfrm>
        </p:spPr>
        <p:txBody>
          <a:bodyPr>
            <a:normAutofit fontScale="92500" lnSpcReduction="20000"/>
          </a:bodyPr>
          <a:lstStyle/>
          <a:p>
            <a:pPr marL="0" indent="0">
              <a:buNone/>
            </a:pPr>
            <a:r>
              <a:rPr lang="it-IT" sz="3200" dirty="0"/>
              <a:t>La grande intuizione di Van </a:t>
            </a:r>
            <a:r>
              <a:rPr lang="it-IT" sz="3200" dirty="0" err="1"/>
              <a:t>Gennep</a:t>
            </a:r>
            <a:r>
              <a:rPr lang="it-IT" sz="3200" dirty="0"/>
              <a:t> sta nella sua osservazione per la quale</a:t>
            </a:r>
            <a:r>
              <a:rPr lang="it-IT" sz="3200" i="1" dirty="0"/>
              <a:t> “La società umana è,</a:t>
            </a:r>
            <a:r>
              <a:rPr lang="it-IT" sz="3200" dirty="0"/>
              <a:t> </a:t>
            </a:r>
            <a:r>
              <a:rPr lang="it-IT" sz="3200" i="1" dirty="0"/>
              <a:t>assimilabile a uno spazio delimitato all'esterno da linee di confine e </a:t>
            </a:r>
            <a:r>
              <a:rPr lang="it-IT" sz="3200" b="1" i="1" dirty="0"/>
              <a:t>organizzato all'interno in un certo numero di comparti secondo precise linee di divisione.</a:t>
            </a:r>
            <a:r>
              <a:rPr lang="it-IT" sz="3200" i="1" dirty="0"/>
              <a:t> Una società non soltanto si distingue dalle altre società, stabilendo appunto confini </a:t>
            </a:r>
            <a:r>
              <a:rPr lang="it-IT" sz="3200" i="1" dirty="0" err="1"/>
              <a:t>intersocietari</a:t>
            </a:r>
            <a:r>
              <a:rPr lang="it-IT" sz="3200" i="1" dirty="0"/>
              <a:t>, ma provvede pure a tracciare linee di divisione interne. Società, per Van </a:t>
            </a:r>
            <a:r>
              <a:rPr lang="it-IT" sz="3200" i="1" dirty="0" err="1"/>
              <a:t>Gennep</a:t>
            </a:r>
            <a:r>
              <a:rPr lang="it-IT" sz="3200" i="1" dirty="0"/>
              <a:t>, vuol dire divisione: le società umane non sono tali se non collocano gli individui in qualche comparto, ottenuto appunto mediante operazioni di divisione”</a:t>
            </a:r>
            <a:r>
              <a:rPr lang="it-IT" sz="3200" dirty="0"/>
              <a:t> (</a:t>
            </a:r>
            <a:r>
              <a:rPr lang="it-IT" sz="3200" dirty="0" err="1"/>
              <a:t>Remotti</a:t>
            </a:r>
            <a:r>
              <a:rPr lang="it-IT" sz="3200" dirty="0"/>
              <a:t>, 1981</a:t>
            </a:r>
            <a:r>
              <a:rPr lang="it-IT" sz="3200" dirty="0" smtClean="0"/>
              <a:t>)</a:t>
            </a:r>
            <a:r>
              <a:rPr lang="it-IT" sz="3200" i="1" dirty="0" smtClean="0"/>
              <a:t>.</a:t>
            </a:r>
          </a:p>
          <a:p>
            <a:pPr marL="0" indent="0">
              <a:buNone/>
            </a:pPr>
            <a:r>
              <a:rPr lang="it-IT" dirty="0"/>
              <a:t>La suddivisione in sottogruppi rappresenterebbe pertanto la condizione che una società adotta per soddisfare due requisiti fondamentali: la </a:t>
            </a:r>
            <a:r>
              <a:rPr lang="it-IT" b="1" i="1" dirty="0"/>
              <a:t>coesione interna</a:t>
            </a:r>
            <a:r>
              <a:rPr lang="it-IT" b="1" dirty="0"/>
              <a:t> </a:t>
            </a:r>
            <a:r>
              <a:rPr lang="it-IT" dirty="0"/>
              <a:t>e la </a:t>
            </a:r>
            <a:r>
              <a:rPr lang="it-IT" i="1" dirty="0"/>
              <a:t>continuità temporale</a:t>
            </a:r>
            <a:r>
              <a:rPr lang="it-IT" dirty="0"/>
              <a:t> del gruppo. Grazie appunto alla creazione di legami di natura particolare tra gli individui che fanno parte di categorie e sottogruppi gli individui supererebbero la condizione di dispersione e indifferenziazione tipica della appartenenza ad una più vasta collettività indifferenziata e svilupperebbero un maggiore senso di appartenenza caratterizzata da una forte solidarietà interna. </a:t>
            </a:r>
          </a:p>
          <a:p>
            <a:pPr marL="0" indent="0">
              <a:buNone/>
            </a:pPr>
            <a:endParaRPr lang="it-IT" sz="3200" dirty="0"/>
          </a:p>
        </p:txBody>
      </p:sp>
    </p:spTree>
    <p:extLst>
      <p:ext uri="{BB962C8B-B14F-4D97-AF65-F5344CB8AC3E}">
        <p14:creationId xmlns:p14="http://schemas.microsoft.com/office/powerpoint/2010/main" val="254925776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Coesione interna ai gruppi e identità globale</a:t>
            </a:r>
            <a:endParaRPr lang="it-IT" dirty="0"/>
          </a:p>
        </p:txBody>
      </p:sp>
      <p:sp>
        <p:nvSpPr>
          <p:cNvPr id="3" name="Segnaposto contenuto 2"/>
          <p:cNvSpPr>
            <a:spLocks noGrp="1"/>
          </p:cNvSpPr>
          <p:nvPr>
            <p:ph idx="1"/>
          </p:nvPr>
        </p:nvSpPr>
        <p:spPr>
          <a:xfrm>
            <a:off x="838200" y="1825624"/>
            <a:ext cx="10825480" cy="5032375"/>
          </a:xfrm>
        </p:spPr>
        <p:txBody>
          <a:bodyPr>
            <a:normAutofit fontScale="92500" lnSpcReduction="20000"/>
          </a:bodyPr>
          <a:lstStyle/>
          <a:p>
            <a:pPr marL="0" indent="0">
              <a:buNone/>
            </a:pPr>
            <a:r>
              <a:rPr lang="it-IT" dirty="0"/>
              <a:t>"</a:t>
            </a:r>
            <a:r>
              <a:rPr lang="it-IT" i="1" dirty="0"/>
              <a:t>È un fatto</a:t>
            </a:r>
            <a:r>
              <a:rPr lang="it-IT" dirty="0"/>
              <a:t> - sostiene tuttavia Van </a:t>
            </a:r>
            <a:r>
              <a:rPr lang="it-IT" dirty="0" err="1"/>
              <a:t>Gennep</a:t>
            </a:r>
            <a:r>
              <a:rPr lang="it-IT" dirty="0"/>
              <a:t> - </a:t>
            </a:r>
            <a:r>
              <a:rPr lang="it-IT" i="1" dirty="0"/>
              <a:t>che </a:t>
            </a:r>
            <a:r>
              <a:rPr lang="it-IT" b="1" i="1" dirty="0"/>
              <a:t>ogni classificazione, se stabilisce un legame di solidarietà all'interno di ognuna delle società speciali così discriminate, tende pure a indebolire il legame reciproco tra tutte queste società speciali, nonché il loro legame con l'insieme della società generale</a:t>
            </a:r>
            <a:r>
              <a:rPr lang="it-IT" dirty="0"/>
              <a:t>". Ogni classificazione è dunque, nello stesso tempo, fattore di solidarietà e fattore di divisione: si divide verso l'esterno per creare solidarietà all'interno. Riprendendo ancora </a:t>
            </a:r>
            <a:r>
              <a:rPr lang="it-IT" dirty="0" err="1"/>
              <a:t>Remotti</a:t>
            </a:r>
            <a:r>
              <a:rPr lang="it-IT" dirty="0"/>
              <a:t> </a:t>
            </a:r>
          </a:p>
          <a:p>
            <a:pPr marL="0" indent="0">
              <a:buNone/>
            </a:pPr>
            <a:r>
              <a:rPr lang="it-IT" dirty="0"/>
              <a:t>Ogni società - (op. cit.) i - deve sapersi destreggiare e trovare un giusto equilibrio tra la tendenza alla divisione e la tendenza alla coesione e all'identità globale. L'organizzazione generale della società è frutto di questo equilibrio. Le società differiscono non soltanto per il numero di ripartizioni interne, ma anche per la facilità o meno delle comunicazioni e per la maggiore o minore profondità e rigidità delle divisioni. Così, mentre il nostro tipo di società è caratterizzato da una notevole facilità di comunicazione interna, le società dei semicivilizzati (per usare l'espressione tipica di Van </a:t>
            </a:r>
            <a:r>
              <a:rPr lang="it-IT" dirty="0" err="1"/>
              <a:t>Gennep</a:t>
            </a:r>
            <a:r>
              <a:rPr lang="it-IT" dirty="0"/>
              <a:t>) tendono a isolare i diversi compartimenti interni, a stabilire contorni precisi e rigidi e a ridurre le possibilità di comunicazione. </a:t>
            </a:r>
          </a:p>
          <a:p>
            <a:pPr marL="0" indent="0">
              <a:buNone/>
            </a:pPr>
            <a:endParaRPr lang="it-IT" dirty="0"/>
          </a:p>
        </p:txBody>
      </p:sp>
    </p:spTree>
    <p:extLst>
      <p:ext uri="{BB962C8B-B14F-4D97-AF65-F5344CB8AC3E}">
        <p14:creationId xmlns:p14="http://schemas.microsoft.com/office/powerpoint/2010/main" val="307483481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Sacralizzazione e desacralizzazione del </a:t>
            </a:r>
            <a:r>
              <a:rPr lang="it-IT" b="1" i="1" dirty="0"/>
              <a:t>life </a:t>
            </a:r>
            <a:r>
              <a:rPr lang="it-IT" b="1" i="1" dirty="0" err="1"/>
              <a:t>cicle</a:t>
            </a:r>
            <a:r>
              <a:rPr lang="it-IT" dirty="0"/>
              <a:t/>
            </a:r>
            <a:br>
              <a:rPr lang="it-IT" dirty="0"/>
            </a:br>
            <a:endParaRPr lang="it-IT" dirty="0"/>
          </a:p>
        </p:txBody>
      </p:sp>
      <p:sp>
        <p:nvSpPr>
          <p:cNvPr id="3" name="Segnaposto contenuto 2"/>
          <p:cNvSpPr>
            <a:spLocks noGrp="1"/>
          </p:cNvSpPr>
          <p:nvPr>
            <p:ph idx="1"/>
          </p:nvPr>
        </p:nvSpPr>
        <p:spPr>
          <a:xfrm>
            <a:off x="838200" y="1246908"/>
            <a:ext cx="10662920" cy="5611091"/>
          </a:xfrm>
        </p:spPr>
        <p:txBody>
          <a:bodyPr>
            <a:normAutofit/>
          </a:bodyPr>
          <a:lstStyle/>
          <a:p>
            <a:pPr marL="0" indent="0">
              <a:buNone/>
            </a:pPr>
            <a:r>
              <a:rPr lang="it-IT" dirty="0"/>
              <a:t>I passaggi da uno stadio ad un altro del</a:t>
            </a:r>
            <a:r>
              <a:rPr lang="it-IT" b="1" i="1" dirty="0"/>
              <a:t> </a:t>
            </a:r>
            <a:r>
              <a:rPr lang="it-IT" i="1" dirty="0"/>
              <a:t>ciclo vitale</a:t>
            </a:r>
            <a:r>
              <a:rPr lang="it-IT" b="1" i="1" dirty="0"/>
              <a:t> </a:t>
            </a:r>
            <a:r>
              <a:rPr lang="it-IT" dirty="0"/>
              <a:t>sono connotati puntualmente da connotazioni magico-religiose nelle culture cosiddette tradizionali. Per Van </a:t>
            </a:r>
            <a:r>
              <a:rPr lang="it-IT" dirty="0" err="1"/>
              <a:t>Gennep</a:t>
            </a:r>
            <a:r>
              <a:rPr lang="it-IT" dirty="0"/>
              <a:t> (1981) </a:t>
            </a:r>
            <a:r>
              <a:rPr lang="it-IT" i="1" dirty="0"/>
              <a:t>“A mano a mano che si discende la serie delle civiltà - termine questo da intendersi nella sua accezione più ampia - si riscontra un  più esteso predominio del mondo sacro su quello profano; infatti, </a:t>
            </a:r>
            <a:r>
              <a:rPr lang="it-IT" b="1" i="1" dirty="0"/>
              <a:t>nelle società meno evolute a noi note, esso ingloba pressappoco tutto: nascere, partorire, cacciare ecc. sono azioni che attengono, per la maggior parte dei loro aspetti, al sacro</a:t>
            </a:r>
            <a:r>
              <a:rPr lang="it-IT" i="1" dirty="0"/>
              <a:t>”.</a:t>
            </a:r>
            <a:r>
              <a:rPr lang="it-IT" dirty="0"/>
              <a:t> Tale componente tende al contrario a perdersi nelle culture moderne. Nella concezione di Van </a:t>
            </a:r>
            <a:r>
              <a:rPr lang="it-IT" dirty="0" err="1"/>
              <a:t>Gennep</a:t>
            </a:r>
            <a:r>
              <a:rPr lang="it-IT" dirty="0"/>
              <a:t> (op. cit.), inoltre, “</a:t>
            </a:r>
            <a:r>
              <a:rPr lang="it-IT" i="1" dirty="0"/>
              <a:t>Ogni società generale comprende numerose società particolari: esse sono tanto più autonome e i loro contorni risultano tanto più precisi, quanto inferiore è il grado di civiltà raggiunto dalla società generale”.</a:t>
            </a:r>
            <a:r>
              <a:rPr lang="it-IT" dirty="0"/>
              <a:t> </a:t>
            </a:r>
          </a:p>
          <a:p>
            <a:endParaRPr lang="it-IT" dirty="0"/>
          </a:p>
        </p:txBody>
      </p:sp>
    </p:spTree>
    <p:extLst>
      <p:ext uri="{BB962C8B-B14F-4D97-AF65-F5344CB8AC3E}">
        <p14:creationId xmlns:p14="http://schemas.microsoft.com/office/powerpoint/2010/main" val="184370166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772160" y="386080"/>
            <a:ext cx="10581640" cy="5790883"/>
          </a:xfrm>
        </p:spPr>
        <p:txBody>
          <a:bodyPr>
            <a:normAutofit lnSpcReduction="10000"/>
          </a:bodyPr>
          <a:lstStyle/>
          <a:p>
            <a:pPr marL="0" indent="0">
              <a:buNone/>
            </a:pPr>
            <a:r>
              <a:rPr lang="it-IT" dirty="0"/>
              <a:t>C’è tuttavia, sempre </a:t>
            </a:r>
            <a:r>
              <a:rPr lang="it-IT" dirty="0" smtClean="0"/>
              <a:t>per Van </a:t>
            </a:r>
            <a:r>
              <a:rPr lang="it-IT" dirty="0" err="1" smtClean="0"/>
              <a:t>gennnep</a:t>
            </a:r>
            <a:r>
              <a:rPr lang="it-IT" dirty="0" smtClean="0"/>
              <a:t>, </a:t>
            </a:r>
            <a:r>
              <a:rPr lang="it-IT" dirty="0"/>
              <a:t>un’eccezione: </a:t>
            </a:r>
            <a:r>
              <a:rPr lang="it-IT" i="1" dirty="0"/>
              <a:t>“Nelle nostre società moderne </a:t>
            </a:r>
            <a:r>
              <a:rPr lang="it-IT" b="1" i="1" dirty="0"/>
              <a:t>separazioni abbastanza nette esistono soltanto tra la società laica e quella religiosa</a:t>
            </a:r>
            <a:r>
              <a:rPr lang="it-IT" i="1" dirty="0"/>
              <a:t>, tra il profano e il sacro</a:t>
            </a:r>
            <a:r>
              <a:rPr lang="it-IT" dirty="0"/>
              <a:t>” e sono tali per cui “</a:t>
            </a:r>
            <a:r>
              <a:rPr lang="it-IT" i="1" dirty="0"/>
              <a:t>le società laiche da un lato e le società religiose dall'altro si mantengono loro stesse separate, proprio per i loro presupposti essenziali”.</a:t>
            </a:r>
            <a:r>
              <a:rPr lang="it-IT" dirty="0"/>
              <a:t> E ancora “</a:t>
            </a:r>
            <a:r>
              <a:rPr lang="it-IT" i="1" dirty="0"/>
              <a:t>Tra il mondo sacro e il mondo profano c'è un'incompatibilità tale che il passaggio dall'uno all'altro non può avvenire senza uno stadio intermedio”.</a:t>
            </a:r>
            <a:r>
              <a:rPr lang="it-IT" dirty="0"/>
              <a:t> </a:t>
            </a:r>
          </a:p>
          <a:p>
            <a:pPr marL="0" indent="0">
              <a:buNone/>
            </a:pPr>
            <a:r>
              <a:rPr lang="it-IT" dirty="0"/>
              <a:t>Resta ora da interrogarsi sulle ragioni per le quali una pratica collaudata per millenni in quasi tutte le culture sotto tutte le latitudini sia andata scemando perdendo quasi completamente la sua visibilità e forza nelle culture contemporanee. Anche se i riti di passaggio di cui ci occupiamo hanno il loro presupposto biologico in un fenomeno che tocca l’intimità psicofisica dell’individuo nella fase della sua maturazione sessuale, è la società che sancisce il valore da dare a tale evento.</a:t>
            </a:r>
          </a:p>
        </p:txBody>
      </p:sp>
    </p:spTree>
    <p:extLst>
      <p:ext uri="{BB962C8B-B14F-4D97-AF65-F5344CB8AC3E}">
        <p14:creationId xmlns:p14="http://schemas.microsoft.com/office/powerpoint/2010/main" val="108321997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componente biologica e quella culturale</a:t>
            </a:r>
            <a:endParaRPr lang="it-IT" dirty="0"/>
          </a:p>
        </p:txBody>
      </p:sp>
      <p:sp>
        <p:nvSpPr>
          <p:cNvPr id="3" name="Segnaposto contenuto 2"/>
          <p:cNvSpPr>
            <a:spLocks noGrp="1"/>
          </p:cNvSpPr>
          <p:nvPr>
            <p:ph idx="1"/>
          </p:nvPr>
        </p:nvSpPr>
        <p:spPr>
          <a:xfrm>
            <a:off x="838199" y="1316182"/>
            <a:ext cx="11069321" cy="5795818"/>
          </a:xfrm>
        </p:spPr>
        <p:txBody>
          <a:bodyPr>
            <a:normAutofit fontScale="92500" lnSpcReduction="20000"/>
          </a:bodyPr>
          <a:lstStyle/>
          <a:p>
            <a:pPr marL="0" indent="0">
              <a:buNone/>
            </a:pPr>
            <a:r>
              <a:rPr lang="it-IT" dirty="0" smtClean="0"/>
              <a:t>Come </a:t>
            </a:r>
            <a:r>
              <a:rPr lang="it-IT" dirty="0"/>
              <a:t>sottolinea </a:t>
            </a:r>
            <a:r>
              <a:rPr lang="it-IT" dirty="0" err="1"/>
              <a:t>Brelich</a:t>
            </a:r>
            <a:r>
              <a:rPr lang="it-IT" dirty="0"/>
              <a:t> (2008) “</a:t>
            </a:r>
            <a:r>
              <a:rPr lang="it-IT" b="1" i="1" dirty="0"/>
              <a:t>L’iniziazione è un rito pubblico, il che vuol dire che essa è celebrata dalla comunità come tale; ora, se la comunità è la parte attiva nella celebrazione, è chiaro che essa ne è anche la parte interessata</a:t>
            </a:r>
            <a:r>
              <a:rPr lang="it-IT" i="1" dirty="0"/>
              <a:t>”. </a:t>
            </a:r>
            <a:endParaRPr lang="it-IT" dirty="0"/>
          </a:p>
          <a:p>
            <a:pPr marL="0" indent="0">
              <a:buNone/>
            </a:pPr>
            <a:r>
              <a:rPr lang="it-IT" dirty="0"/>
              <a:t>Per vari motivi che abbiamo cercato di lumeggiare in queste pagine, la cultura delle società industrializzate evolute non ha ritenuto funzionale perpetuale tali pratiche o, aspetto che del pari stiamo esplorando, non è riuscita ad adeguare i paradigmi valoriali di riferimento al tumultuoso processo di sovrapposizioni culturali verificatesi nella storia moderna. Tale considerazione non tocca solo l’aspetto sociale e culturale, ma anche religioso del fenomeno tanto che, seppure in forma attenuata, restano retaggi di tali riti iniziatici anche nella religiosità corrente. Dando ancora la parola a </a:t>
            </a:r>
            <a:r>
              <a:rPr lang="it-IT" dirty="0" err="1"/>
              <a:t>Brelich</a:t>
            </a:r>
            <a:r>
              <a:rPr lang="it-IT" dirty="0"/>
              <a:t> (1969), infatti </a:t>
            </a:r>
            <a:r>
              <a:rPr lang="it-IT" dirty="0" smtClean="0"/>
              <a:t>«</a:t>
            </a:r>
            <a:r>
              <a:rPr lang="it-IT" dirty="0"/>
              <a:t>La crescita fisiologica del bambino è un puro fatto ' naturale ' che, come tale, è privo di 'senso’: l'uomo lo inserisce nel processo 'culturale' della trasformazione del bambino in adulto secondo i 'valori' che coltiva; ciò, teoricamente, potrebbe farsi anche in via 'profana', mediante l'educazione. Ma questa trasformazione non dipende interamente dalla volontà umana, bensì anche da fattori incontrollabili: ed è per questo che le civiltà religiose ricorrono a interventi rituali (e ciò accade, non si dimentichi, anche negli strati religiosi della contemporanea civiltà occidentale, in cui l'educazione profana è affiancata da vari interventi rituali che, nel cristianesimo, vanno dal battesimo alla cresima</a:t>
            </a:r>
            <a:r>
              <a:rPr lang="it-IT" dirty="0" smtClean="0"/>
              <a:t>)</a:t>
            </a:r>
            <a:endParaRPr lang="it-IT" dirty="0"/>
          </a:p>
          <a:p>
            <a:pPr marL="0" indent="0">
              <a:buNone/>
            </a:pPr>
            <a:endParaRPr lang="it-IT" dirty="0"/>
          </a:p>
        </p:txBody>
      </p:sp>
    </p:spTree>
    <p:extLst>
      <p:ext uri="{BB962C8B-B14F-4D97-AF65-F5344CB8AC3E}">
        <p14:creationId xmlns:p14="http://schemas.microsoft.com/office/powerpoint/2010/main" val="373028402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1"/>
            <a:ext cx="10515600" cy="1381759"/>
          </a:xfrm>
        </p:spPr>
        <p:txBody>
          <a:bodyPr/>
          <a:lstStyle/>
          <a:p>
            <a:r>
              <a:rPr lang="it-IT" b="1" dirty="0"/>
              <a:t>Rispecchiamenti cosmici</a:t>
            </a:r>
            <a:br>
              <a:rPr lang="it-IT" b="1" dirty="0"/>
            </a:br>
            <a:endParaRPr lang="it-IT" dirty="0"/>
          </a:p>
        </p:txBody>
      </p:sp>
      <p:sp>
        <p:nvSpPr>
          <p:cNvPr id="3" name="Segnaposto contenuto 2"/>
          <p:cNvSpPr>
            <a:spLocks noGrp="1"/>
          </p:cNvSpPr>
          <p:nvPr>
            <p:ph idx="1"/>
          </p:nvPr>
        </p:nvSpPr>
        <p:spPr>
          <a:xfrm>
            <a:off x="528320" y="1137920"/>
            <a:ext cx="11345025" cy="6055360"/>
          </a:xfrm>
        </p:spPr>
        <p:txBody>
          <a:bodyPr>
            <a:normAutofit fontScale="70000" lnSpcReduction="20000"/>
          </a:bodyPr>
          <a:lstStyle/>
          <a:p>
            <a:pPr marL="0" indent="0">
              <a:buNone/>
            </a:pPr>
            <a:r>
              <a:rPr lang="it-IT" sz="3400" dirty="0"/>
              <a:t>E’ interessante notare come nelle fasi trasformative nel ciclo vitale degli individui è dato riscontrare un elemento di rispecchiamento con i ritmi del giorno e con i cicli delle stagionali e altri fenomeni astrologici. In tale rispecchiamento si identificava, a parer mio, gran parte </a:t>
            </a:r>
            <a:r>
              <a:rPr lang="it-IT" sz="3400" b="1" dirty="0"/>
              <a:t>della tensione delle culture più arcaiche che fondavano gran parte del proprio calendario esistenziale, sia come individui che come collettività, nella sintonizzazione con i cicli cosmici della natura</a:t>
            </a:r>
            <a:r>
              <a:rPr lang="it-IT" sz="3400" dirty="0"/>
              <a:t>. Come afferma ancora puntualmente Van </a:t>
            </a:r>
            <a:r>
              <a:rPr lang="it-IT" sz="3400" dirty="0" err="1"/>
              <a:t>Gennep</a:t>
            </a:r>
            <a:r>
              <a:rPr lang="it-IT" sz="3400" dirty="0"/>
              <a:t>  (</a:t>
            </a:r>
            <a:r>
              <a:rPr lang="it-IT" sz="3400" dirty="0" smtClean="0"/>
              <a:t>1981)</a:t>
            </a:r>
          </a:p>
          <a:p>
            <a:pPr marL="0" indent="0">
              <a:buNone/>
            </a:pPr>
            <a:r>
              <a:rPr lang="it-IT" sz="3400" dirty="0" smtClean="0"/>
              <a:t>«È </a:t>
            </a:r>
            <a:r>
              <a:rPr lang="it-IT" sz="3400" dirty="0"/>
              <a:t>proprio a questa necessità fondamentale che, in definitiva, rispondono i riti di passaggio "I passaggi cosmici sono infatti sottoposti a cerimonie (del plenilunio, del solstizio e dell'equinozio, del capodanno), ed è necessario "riconnettere" queste cerimonie ai riti di passaggio che concernono le vicende umane. Naturalizzazione della società umana e socializzazione o umanizzazione della natura possono essere considerate come gli effetti convergenti dei riti di passaggio: i quali si configurano dunque come un ponte, un termine di mediazione tra i due regni o, in modo più pregnante, un codice di lettura comune, che consente di concettualizzare l'uno con le categorie dell'altro e viceversa. </a:t>
            </a:r>
            <a:r>
              <a:rPr lang="it-IT" sz="3400" b="1" dirty="0"/>
              <a:t>La trasformazione del «caos» </a:t>
            </a:r>
            <a:r>
              <a:rPr lang="it-IT" sz="3400" b="1" dirty="0" err="1"/>
              <a:t>psicofìsiologico</a:t>
            </a:r>
            <a:r>
              <a:rPr lang="it-IT" sz="3400" b="1" dirty="0"/>
              <a:t> in «cosmo» sociale</a:t>
            </a:r>
            <a:r>
              <a:rPr lang="it-IT" sz="3400" dirty="0"/>
              <a:t>, la repressione sociale e la regolamentazione delle emozioni personali nel corso della vita umana avvengono soprattutto attraverso i riti" che sottolinea, nello specifico, come "II paradigma dell'«inizio» è anche qui il principio fondamentale del rito di iniziazione, spesso sincronizzato con i cambiamenti stagionali e con i riti corrispondenti; ciò è dimostrato, in particolare, dai cicli rituali del tipo di quello di </a:t>
            </a:r>
            <a:r>
              <a:rPr lang="it-IT" sz="3400" dirty="0" err="1"/>
              <a:t>Kunapipi</a:t>
            </a:r>
            <a:r>
              <a:rPr lang="it-IT" sz="3400" dirty="0"/>
              <a:t> o di quelli mediterranei sugli </a:t>
            </a:r>
            <a:r>
              <a:rPr lang="it-IT" sz="3400" dirty="0" err="1"/>
              <a:t>dèi</a:t>
            </a:r>
            <a:r>
              <a:rPr lang="it-IT" sz="3400" dirty="0"/>
              <a:t> morenti e risorgenti. In tal modo i riti collegano le sorti dei singoli individui al ritmo generale della vita tribale o </a:t>
            </a:r>
            <a:r>
              <a:rPr lang="it-IT" sz="3400" dirty="0" smtClean="0"/>
              <a:t>naturale».</a:t>
            </a:r>
            <a:endParaRPr lang="it-IT" sz="3400" dirty="0"/>
          </a:p>
        </p:txBody>
      </p:sp>
    </p:spTree>
    <p:extLst>
      <p:ext uri="{BB962C8B-B14F-4D97-AF65-F5344CB8AC3E}">
        <p14:creationId xmlns:p14="http://schemas.microsoft.com/office/powerpoint/2010/main" val="318301644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752475"/>
          </a:xfrm>
        </p:spPr>
        <p:txBody>
          <a:bodyPr/>
          <a:lstStyle/>
          <a:p>
            <a:r>
              <a:rPr lang="it-IT" b="1" dirty="0"/>
              <a:t>Il rapporto tra elemento materiale e simbolico</a:t>
            </a:r>
            <a:endParaRPr lang="it-IT" dirty="0"/>
          </a:p>
        </p:txBody>
      </p:sp>
      <p:sp>
        <p:nvSpPr>
          <p:cNvPr id="3" name="Segnaposto contenuto 2"/>
          <p:cNvSpPr>
            <a:spLocks noGrp="1"/>
          </p:cNvSpPr>
          <p:nvPr>
            <p:ph idx="1"/>
          </p:nvPr>
        </p:nvSpPr>
        <p:spPr>
          <a:xfrm>
            <a:off x="548640" y="1117600"/>
            <a:ext cx="10805160" cy="5740399"/>
          </a:xfrm>
        </p:spPr>
        <p:txBody>
          <a:bodyPr>
            <a:normAutofit fontScale="85000" lnSpcReduction="10000"/>
          </a:bodyPr>
          <a:lstStyle/>
          <a:p>
            <a:pPr marL="0" indent="0">
              <a:buNone/>
            </a:pPr>
            <a:r>
              <a:rPr lang="it-IT" dirty="0"/>
              <a:t>Un punto sul quale non ritengo di concordare con Van </a:t>
            </a:r>
            <a:r>
              <a:rPr lang="it-IT" dirty="0" err="1"/>
              <a:t>Gennep</a:t>
            </a:r>
            <a:r>
              <a:rPr lang="it-IT" dirty="0"/>
              <a:t> (op. cit.) è la radicalizzazione di tale concezione per la quale il dato biologico rappresenti in definitiva un mero pretesto per la costruzione di una sovrastruttura concettuale che osserva una logica di costruzione sociale. </a:t>
            </a:r>
          </a:p>
          <a:p>
            <a:pPr marL="0" indent="0">
              <a:buNone/>
            </a:pPr>
            <a:r>
              <a:rPr lang="it-IT" i="1" dirty="0" smtClean="0"/>
              <a:t>«</a:t>
            </a:r>
            <a:r>
              <a:rPr lang="it-IT" b="1" i="1" dirty="0" smtClean="0"/>
              <a:t>Per </a:t>
            </a:r>
            <a:r>
              <a:rPr lang="it-IT" b="1" i="1" dirty="0"/>
              <a:t>il fatto stesso di riprodurre su un piano simbolico un evento naturale (nascita, morte, unione sessuale e così via)</a:t>
            </a:r>
            <a:r>
              <a:rPr lang="it-IT" b="1" dirty="0"/>
              <a:t> - sostiene  ancora Van </a:t>
            </a:r>
            <a:r>
              <a:rPr lang="it-IT" b="1" dirty="0" err="1"/>
              <a:t>Gennep</a:t>
            </a:r>
            <a:r>
              <a:rPr lang="it-IT" b="1" dirty="0"/>
              <a:t> </a:t>
            </a:r>
            <a:r>
              <a:rPr lang="it-IT" b="1" i="1" dirty="0"/>
              <a:t>- il processo di ritualizzazione pone in essere una serie di "eventi" parallela a quella naturale, ma non del tutto coincidente. Così, per esempio, è ben difficile che pubertà fisiologica e pubertà sociale coincidano</a:t>
            </a:r>
            <a:r>
              <a:rPr lang="it-IT" i="1" dirty="0"/>
              <a:t>”</a:t>
            </a:r>
            <a:r>
              <a:rPr lang="it-IT" dirty="0"/>
              <a:t>. Una breve analisi comparativa delle norme giuridiche relative all'età in cui le ragazze sono considerate nubili fa concludere allo studioso (cap. 6) che "</a:t>
            </a:r>
            <a:r>
              <a:rPr lang="it-IT" i="1" dirty="0"/>
              <a:t>a Roma la pubertà sociale precede la pubertà fisiologica, mentre a Parigi la segue</a:t>
            </a:r>
            <a:r>
              <a:rPr lang="it-IT" dirty="0"/>
              <a:t>". La conclusione è che “</a:t>
            </a:r>
            <a:r>
              <a:rPr lang="it-IT" i="1" dirty="0"/>
              <a:t>Per quanto dunque cerchi di connettere i ritmi sociali a quelli naturali, anzi di interpretare i primi mediante i secondi, la ritualizzazione non consiste in un riconoscimento dei fondamenti naturali, ma è la creazione - attraverso riferimenti naturali - di eventi sociali: è - per dirla in termini più moderni - un linguaggio sociale che impiega termini naturali. Là dove si introducono riti, inevitabilmente si determina una divergenza rispetto alla natura, in quanto si produce una sovrastruttura culturale caratterizzata da una relativa autonomia”.</a:t>
            </a:r>
            <a:endParaRPr lang="it-IT" dirty="0"/>
          </a:p>
          <a:p>
            <a:pPr marL="0" indent="0">
              <a:buNone/>
            </a:pPr>
            <a:endParaRPr lang="it-IT" dirty="0"/>
          </a:p>
        </p:txBody>
      </p:sp>
    </p:spTree>
    <p:extLst>
      <p:ext uri="{BB962C8B-B14F-4D97-AF65-F5344CB8AC3E}">
        <p14:creationId xmlns:p14="http://schemas.microsoft.com/office/powerpoint/2010/main" val="91838940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Pubertà fisiologica e pubertà sociale</a:t>
            </a:r>
            <a:endParaRPr lang="it-IT" dirty="0"/>
          </a:p>
        </p:txBody>
      </p:sp>
      <p:sp>
        <p:nvSpPr>
          <p:cNvPr id="3" name="Segnaposto contenuto 2"/>
          <p:cNvSpPr>
            <a:spLocks noGrp="1"/>
          </p:cNvSpPr>
          <p:nvPr>
            <p:ph idx="1"/>
          </p:nvPr>
        </p:nvSpPr>
        <p:spPr>
          <a:xfrm>
            <a:off x="665018" y="1884217"/>
            <a:ext cx="10688782" cy="4973783"/>
          </a:xfrm>
        </p:spPr>
        <p:txBody>
          <a:bodyPr>
            <a:normAutofit fontScale="92500" lnSpcReduction="20000"/>
          </a:bodyPr>
          <a:lstStyle/>
          <a:p>
            <a:pPr marL="0" indent="0">
              <a:buNone/>
            </a:pPr>
            <a:r>
              <a:rPr lang="it-IT" dirty="0"/>
              <a:t>La stessa </a:t>
            </a:r>
            <a:r>
              <a:rPr lang="it-IT" i="1" dirty="0"/>
              <a:t>pubertà fisiologica</a:t>
            </a:r>
            <a:r>
              <a:rPr lang="it-IT" dirty="0"/>
              <a:t> non coincide con la  </a:t>
            </a:r>
            <a:r>
              <a:rPr lang="it-IT" i="1" dirty="0"/>
              <a:t>pubertà sociale</a:t>
            </a:r>
            <a:r>
              <a:rPr lang="it-IT" dirty="0"/>
              <a:t> - termine che possiamo considerare come coincidente a quello più usato di adolescenza -</a:t>
            </a:r>
            <a:r>
              <a:rPr lang="it-IT" i="1" dirty="0"/>
              <a:t> </a:t>
            </a:r>
            <a:r>
              <a:rPr lang="it-IT" dirty="0"/>
              <a:t>sono due cose sostanzialmente diverse e tali da non coincidere se non raramente. Come precisa sempre Van </a:t>
            </a:r>
            <a:r>
              <a:rPr lang="it-IT" dirty="0" err="1"/>
              <a:t>Gennep</a:t>
            </a:r>
            <a:r>
              <a:rPr lang="it-IT" dirty="0"/>
              <a:t> “</a:t>
            </a:r>
            <a:r>
              <a:rPr lang="it-IT" i="1" dirty="0"/>
              <a:t>è opportuno perciò distinguere la pubertà sociale dalla pubertà fisica, così come si distingue una parentela fisica (consanguineità) e una parentela sociale, una maturità fisica e una maturità sociale (maggiore età) ecc.”.</a:t>
            </a:r>
            <a:r>
              <a:rPr lang="it-IT" dirty="0"/>
              <a:t> In tale prospettiva, l’elemento strutturale, rappresentato dall’aspetto simbolico o di significato sociale, finisce per essere quasi prevalente su quello materiale che, nell’osservazione dei vari riti, può prevedere una ampia variabilità di possibili espressioni per le quali tagliare il prepuzio equivale esattamente a far saltare un dente (Australia ecc.), a recidere l'ultima falange del dito mignolo (Africa del Sud), a tagliare il lobo dell'orecchio o a perforare il lobo, il setto nasale, o a praticare dei tatuaggi o delle scarificazioni, o a tagliare o a tagliare. Quello che conta, per Van </a:t>
            </a:r>
            <a:r>
              <a:rPr lang="it-IT" dirty="0" err="1"/>
              <a:t>Gennep</a:t>
            </a:r>
            <a:r>
              <a:rPr lang="it-IT" dirty="0"/>
              <a:t>, non è tanto la diversa fenomenologia con la quale il rito si presenta, quanto il significato sociale che lo stesso tende a rappresentare per gli esseri umani pur appartenenti  a culture tra loro assai lontane.</a:t>
            </a:r>
          </a:p>
          <a:p>
            <a:pPr marL="0" indent="0">
              <a:buNone/>
            </a:pPr>
            <a:endParaRPr lang="it-IT" dirty="0"/>
          </a:p>
        </p:txBody>
      </p:sp>
    </p:spTree>
    <p:extLst>
      <p:ext uri="{BB962C8B-B14F-4D97-AF65-F5344CB8AC3E}">
        <p14:creationId xmlns:p14="http://schemas.microsoft.com/office/powerpoint/2010/main" val="58007471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Un’adolescenza infinita</a:t>
            </a:r>
            <a:br>
              <a:rPr lang="it-IT" b="1" dirty="0"/>
            </a:br>
            <a:endParaRPr lang="it-IT" dirty="0"/>
          </a:p>
        </p:txBody>
      </p:sp>
      <p:sp>
        <p:nvSpPr>
          <p:cNvPr id="3" name="Segnaposto contenuto 2"/>
          <p:cNvSpPr>
            <a:spLocks noGrp="1"/>
          </p:cNvSpPr>
          <p:nvPr>
            <p:ph idx="1"/>
          </p:nvPr>
        </p:nvSpPr>
        <p:spPr>
          <a:xfrm>
            <a:off x="651164" y="1302327"/>
            <a:ext cx="10834254" cy="5389418"/>
          </a:xfrm>
        </p:spPr>
        <p:txBody>
          <a:bodyPr>
            <a:normAutofit fontScale="85000" lnSpcReduction="20000"/>
          </a:bodyPr>
          <a:lstStyle/>
          <a:p>
            <a:pPr marL="0" indent="0">
              <a:buNone/>
            </a:pPr>
            <a:r>
              <a:rPr lang="it-IT" dirty="0"/>
              <a:t>Nelle culture cosiddette primitive l’adolescenza coincide quasi con la pubescenza. I cambiamenti fisiologici, psicologici e sociali collegati al passaggio dallo </a:t>
            </a:r>
            <a:r>
              <a:rPr lang="it-IT" i="1" dirty="0"/>
              <a:t>status</a:t>
            </a:r>
            <a:r>
              <a:rPr lang="it-IT" dirty="0"/>
              <a:t> di fanciullo a quello di adulto si giocano in un periodo relativamente ristretto. Seppure, come abbiamo visto, il processo può diluirsi in una successione di tappe che rispecchiano le fasi della maturazione fisica e l’entrata in possesso di prerogative differenziate all’interno del gruppo sociale è pur sempre vero che, almeno per quanto riguarda le ragazze, le stesse possono sposarsi poco dopo aver raggiunto la maturità sessuale. Nelle società evolute il raggiungimento dello </a:t>
            </a:r>
            <a:r>
              <a:rPr lang="it-IT" i="1" dirty="0"/>
              <a:t>status</a:t>
            </a:r>
            <a:r>
              <a:rPr lang="it-IT" dirty="0"/>
              <a:t> di adulto, se con tale termine si intende il completamento di un iter di studi-apprendistato, una relativa autonomia economica, abitativa, affettiva (nel senso di aver superato un legame con le figure genitoriali tale da rendere possibile l’apertura a relazioni “non-incestuose”), di pensiero e di stile di vita in senso lato … beh, c’è da chiedersi a che età mediamente un giovane-adulto (non a caso è stato introdotto questo termine) possa considerarsi tale. L’innalzamento progressivo degli </a:t>
            </a:r>
            <a:r>
              <a:rPr lang="it-IT" i="1" dirty="0" err="1"/>
              <a:t>standards</a:t>
            </a:r>
            <a:r>
              <a:rPr lang="it-IT" i="1" dirty="0"/>
              <a:t> </a:t>
            </a:r>
            <a:r>
              <a:rPr lang="it-IT" dirty="0"/>
              <a:t>richiesti, per esempio a livello formativo (un medico specialista competa il suo corso di studi sui 30 anni), rende ovviamente progressivamente più lungo il periodo di transizione verso la condizione adulta e che generalmente definiamo come adolescenza.</a:t>
            </a:r>
          </a:p>
          <a:p>
            <a:pPr marL="0" indent="0">
              <a:buNone/>
            </a:pPr>
            <a:r>
              <a:rPr lang="it-IT" dirty="0"/>
              <a:t>Ma c’è anche un motivo di carattere socioculturale più ampio: il fatto cioè che tutta la nostra cultura, soggetta ad processi trasformativi continui e con definizioni di status sempre più incerte e multiformi viene nel suo insieme definita adolescenziale.</a:t>
            </a:r>
            <a:endParaRPr lang="it-IT" i="1" dirty="0"/>
          </a:p>
          <a:p>
            <a:pPr marL="0" indent="0">
              <a:buNone/>
            </a:pPr>
            <a:endParaRPr lang="it-IT" dirty="0"/>
          </a:p>
        </p:txBody>
      </p:sp>
    </p:spTree>
    <p:extLst>
      <p:ext uri="{BB962C8B-B14F-4D97-AF65-F5344CB8AC3E}">
        <p14:creationId xmlns:p14="http://schemas.microsoft.com/office/powerpoint/2010/main" val="313135602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t>Il denaro come fattore primario di differenziazione sociale nelle società industriali</a:t>
            </a:r>
            <a:r>
              <a:rPr lang="it-IT" dirty="0"/>
              <a:t/>
            </a:r>
            <a:br>
              <a:rPr lang="it-IT" dirty="0"/>
            </a:br>
            <a:endParaRPr lang="it-IT" dirty="0"/>
          </a:p>
        </p:txBody>
      </p:sp>
      <p:sp>
        <p:nvSpPr>
          <p:cNvPr id="3" name="Segnaposto contenuto 2"/>
          <p:cNvSpPr>
            <a:spLocks noGrp="1"/>
          </p:cNvSpPr>
          <p:nvPr>
            <p:ph idx="1"/>
          </p:nvPr>
        </p:nvSpPr>
        <p:spPr>
          <a:xfrm>
            <a:off x="838200" y="1825625"/>
            <a:ext cx="10688782" cy="4589030"/>
          </a:xfrm>
        </p:spPr>
        <p:txBody>
          <a:bodyPr>
            <a:normAutofit fontScale="92500" lnSpcReduction="10000"/>
          </a:bodyPr>
          <a:lstStyle/>
          <a:p>
            <a:pPr marL="0" indent="0">
              <a:buNone/>
            </a:pPr>
            <a:r>
              <a:rPr lang="it-IT" dirty="0"/>
              <a:t>Coerentemente a tale impostazione, che ci sembra di poter condividere, “</a:t>
            </a:r>
            <a:r>
              <a:rPr lang="it-IT" i="1" dirty="0"/>
              <a:t>Ogni società si preoccupa di fare in modo che il mutamento degli individui, i loro passaggi da una condizione a un'altra avvengano senza che siano compromesse la coesione e la continuità sociale; ogni società predispone quindi regole e meccanismi che controllano questi cambiamenti”.</a:t>
            </a:r>
            <a:r>
              <a:rPr lang="it-IT" dirty="0"/>
              <a:t> Il quesito non semplice è quello di raccordare tale enunciato generale, ben osservabile nelle società cosiddette tradizionali, alla società moderna. “</a:t>
            </a:r>
            <a:r>
              <a:rPr lang="it-IT" i="1" dirty="0"/>
              <a:t>In una società come la nostra</a:t>
            </a:r>
            <a:r>
              <a:rPr lang="it-IT" dirty="0"/>
              <a:t> - come già Van </a:t>
            </a:r>
            <a:r>
              <a:rPr lang="it-IT" dirty="0" err="1"/>
              <a:t>Gennep</a:t>
            </a:r>
            <a:r>
              <a:rPr lang="it-IT" dirty="0"/>
              <a:t> osserva - </a:t>
            </a:r>
            <a:r>
              <a:rPr lang="it-IT" i="1" dirty="0"/>
              <a:t>caratterizzata da una certa labilità delle linee di separazione interne, si realizzano numerosi passaggi che richiedono un semplice mutamento economico</a:t>
            </a:r>
            <a:r>
              <a:rPr lang="it-IT" dirty="0"/>
              <a:t>” come il passaggio da un mestiere ad un altro o l’avanzamento di carriera all’interno di una stessa professione. Nelle culture cosiddette evolute parrebbe quindi che il fattore che maggiormente influisce nel determinare la differenziazione di categorie e classi all’interno della collettività sia quello economico.</a:t>
            </a:r>
          </a:p>
          <a:p>
            <a:pPr marL="0" indent="0">
              <a:buNone/>
            </a:pPr>
            <a:endParaRPr lang="it-IT" dirty="0"/>
          </a:p>
        </p:txBody>
      </p:sp>
    </p:spTree>
    <p:extLst>
      <p:ext uri="{BB962C8B-B14F-4D97-AF65-F5344CB8AC3E}">
        <p14:creationId xmlns:p14="http://schemas.microsoft.com/office/powerpoint/2010/main" val="25974533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a:t>Il distacco dalla famiglia di origine</a:t>
            </a:r>
            <a:r>
              <a:rPr lang="it-IT" dirty="0"/>
              <a:t/>
            </a:r>
            <a:br>
              <a:rPr lang="it-IT" dirty="0"/>
            </a:br>
            <a:endParaRPr lang="it-IT" dirty="0"/>
          </a:p>
        </p:txBody>
      </p:sp>
      <p:sp>
        <p:nvSpPr>
          <p:cNvPr id="3" name="Segnaposto contenuto 2"/>
          <p:cNvSpPr>
            <a:spLocks noGrp="1"/>
          </p:cNvSpPr>
          <p:nvPr>
            <p:ph idx="1"/>
          </p:nvPr>
        </p:nvSpPr>
        <p:spPr/>
        <p:txBody>
          <a:bodyPr/>
          <a:lstStyle/>
          <a:p>
            <a:pPr marL="0" indent="0">
              <a:buNone/>
            </a:pPr>
            <a:r>
              <a:rPr lang="it-IT" dirty="0" smtClean="0"/>
              <a:t>I </a:t>
            </a:r>
            <a:r>
              <a:rPr lang="it-IT" dirty="0"/>
              <a:t>‘riti di separazione' - dalla condizione del non-iniziato, ma più concretamente: dall'infanzia, dall'ambiente di famiglia, dalla madre e dai bambini - possono esser ridottissimi e possono, invece, esser modellati in forme ricche e drammatiche: quest'ultimo è il caso p. es. là dove i ragazzi giunti all'età prevista vengono strappati con la forza alle donne della famiglia che oppongono resistenza - non, certo, per impedire l'iniziazione dei ragazzi, della quale ben sanno la necessità e l'ineluttabilità, ma per accentuare ritualmente il carattere brusco e radicale, o anche pauroso, </a:t>
            </a:r>
            <a:r>
              <a:rPr lang="it-IT" dirty="0" smtClean="0"/>
              <a:t>dell’avvenimento (</a:t>
            </a:r>
            <a:r>
              <a:rPr lang="it-IT" dirty="0" err="1" smtClean="0"/>
              <a:t>Brelich</a:t>
            </a:r>
            <a:r>
              <a:rPr lang="it-IT" dirty="0" smtClean="0"/>
              <a:t> op. cit.)</a:t>
            </a:r>
            <a:endParaRPr lang="it-IT" dirty="0"/>
          </a:p>
        </p:txBody>
      </p:sp>
    </p:spTree>
    <p:extLst>
      <p:ext uri="{BB962C8B-B14F-4D97-AF65-F5344CB8AC3E}">
        <p14:creationId xmlns:p14="http://schemas.microsoft.com/office/powerpoint/2010/main" val="96376081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 tema di ritualità  partecipativa</a:t>
            </a:r>
            <a:endParaRPr lang="it-IT" dirty="0"/>
          </a:p>
        </p:txBody>
      </p:sp>
      <p:sp>
        <p:nvSpPr>
          <p:cNvPr id="3" name="Segnaposto contenuto 2"/>
          <p:cNvSpPr>
            <a:spLocks noGrp="1"/>
          </p:cNvSpPr>
          <p:nvPr>
            <p:ph idx="1"/>
          </p:nvPr>
        </p:nvSpPr>
        <p:spPr/>
        <p:txBody>
          <a:bodyPr/>
          <a:lstStyle/>
          <a:p>
            <a:pPr marL="0" indent="0">
              <a:buNone/>
            </a:pPr>
            <a:r>
              <a:rPr lang="it-IT" dirty="0"/>
              <a:t>Evito di entrare in un tema così ampio e dibattuto ma chiudo questo ambito di riflessione richiamando l’importanza di occasioni che consentano la condivisione tra pari anche al di là delle rigide compartimentazioni sociali rappresentate dal censo. Oltre alle organizzazioni religiose, alle attività sportive e di spettacolo, mi riferisco anche ad iniziative, purtroppo non frequenti, di intensa partecipazione anche come si dimostrano essere, ad esempio le contrade senesi. Con il pretesto della competizione annuale del Palio, si consolidano infatti gruppi che si identificano con i diversi quartieri della città e che rappresentano potenti occasioni di coesione sociale che vanno al di là di differenze di classe, sesso, credo politico o altro.</a:t>
            </a:r>
          </a:p>
          <a:p>
            <a:pPr marL="0" indent="0">
              <a:buNone/>
            </a:pPr>
            <a:endParaRPr lang="it-IT" dirty="0"/>
          </a:p>
        </p:txBody>
      </p:sp>
    </p:spTree>
    <p:extLst>
      <p:ext uri="{BB962C8B-B14F-4D97-AF65-F5344CB8AC3E}">
        <p14:creationId xmlns:p14="http://schemas.microsoft.com/office/powerpoint/2010/main" val="270868841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La società tra continuità e cambiamento </a:t>
            </a:r>
            <a:br>
              <a:rPr lang="it-IT" b="1" dirty="0"/>
            </a:br>
            <a:endParaRPr lang="it-IT" dirty="0"/>
          </a:p>
        </p:txBody>
      </p:sp>
      <p:sp>
        <p:nvSpPr>
          <p:cNvPr id="3" name="Segnaposto contenuto 2"/>
          <p:cNvSpPr>
            <a:spLocks noGrp="1"/>
          </p:cNvSpPr>
          <p:nvPr>
            <p:ph idx="1"/>
          </p:nvPr>
        </p:nvSpPr>
        <p:spPr>
          <a:xfrm>
            <a:off x="838200" y="1108364"/>
            <a:ext cx="10515600" cy="5068599"/>
          </a:xfrm>
        </p:spPr>
        <p:txBody>
          <a:bodyPr>
            <a:normAutofit fontScale="92500" lnSpcReduction="10000"/>
          </a:bodyPr>
          <a:lstStyle/>
          <a:p>
            <a:pPr marL="0" indent="0">
              <a:buNone/>
            </a:pPr>
            <a:r>
              <a:rPr lang="it-IT" dirty="0"/>
              <a:t>Cruciale, a questo proposito, risulterà una “politica sulla questione giovanile” che sappia cogliere gli elementi di rinnovamento senza compromettere le strutture di continuità e di salvaguardia del patrimonio culturale accumulato dalle generazioni precedenti.  </a:t>
            </a:r>
            <a:endParaRPr lang="it-IT" dirty="0" smtClean="0"/>
          </a:p>
          <a:p>
            <a:pPr marL="0" indent="0">
              <a:buNone/>
            </a:pPr>
            <a:r>
              <a:rPr lang="it-IT" i="1" dirty="0" smtClean="0"/>
              <a:t>“</a:t>
            </a:r>
            <a:r>
              <a:rPr lang="it-IT" i="1" dirty="0"/>
              <a:t>Come difendere anche la propria civiltà, cioè le proprie tradizioni, la propria linea di condotta: mediante le iniziazioni, la società si perpetua, si rigenera, tale e quale essa è” </a:t>
            </a:r>
            <a:r>
              <a:rPr lang="it-IT" dirty="0"/>
              <a:t>riprende </a:t>
            </a:r>
            <a:r>
              <a:rPr lang="it-IT" dirty="0" err="1"/>
              <a:t>Brelich</a:t>
            </a:r>
            <a:r>
              <a:rPr lang="it-IT" dirty="0"/>
              <a:t> sul tema aggiungendo com</a:t>
            </a:r>
            <a:r>
              <a:rPr lang="it-IT" i="1" dirty="0"/>
              <a:t>e “</a:t>
            </a:r>
            <a:r>
              <a:rPr lang="it-IT" b="1" i="1" dirty="0"/>
              <a:t>Rimane ancora - per noi moderni - una difficoltà non facile a superarsi. Non si potrebbe, ci domandiamo, adempiere al compito di plasmare i ragazzi secondo le norme sociali e culturali vigenti mediante un'accurata e prolungata educazione e istruzione? che bisogno vi è di un procedimento rituale?</a:t>
            </a:r>
            <a:r>
              <a:rPr lang="it-IT" b="1" dirty="0"/>
              <a:t>”. </a:t>
            </a:r>
            <a:r>
              <a:rPr lang="it-IT" dirty="0"/>
              <a:t>Sulla impercorribilità di fare appella ai </a:t>
            </a:r>
            <a:r>
              <a:rPr lang="it-IT" dirty="0" err="1"/>
              <a:t>rdp</a:t>
            </a:r>
            <a:r>
              <a:rPr lang="it-IT" dirty="0"/>
              <a:t>, in una società moderna, concordano, fra i tanti, anche (Melucci e </a:t>
            </a:r>
            <a:r>
              <a:rPr lang="it-IT" dirty="0" err="1"/>
              <a:t>Fabbrini</a:t>
            </a:r>
            <a:r>
              <a:rPr lang="it-IT" dirty="0"/>
              <a:t>, 1991) i quali ritengono che i </a:t>
            </a:r>
            <a:r>
              <a:rPr lang="it-IT" dirty="0" err="1"/>
              <a:t>rdp</a:t>
            </a:r>
            <a:r>
              <a:rPr lang="it-IT" dirty="0"/>
              <a:t> possono, al massimo, essere utilizzati come pregnanti metafore.</a:t>
            </a:r>
            <a:endParaRPr lang="it-IT" i="1" dirty="0"/>
          </a:p>
          <a:p>
            <a:pPr marL="0" indent="0">
              <a:buNone/>
            </a:pPr>
            <a:endParaRPr lang="it-IT" dirty="0"/>
          </a:p>
          <a:p>
            <a:pPr marL="0" indent="0">
              <a:buNone/>
            </a:pPr>
            <a:endParaRPr lang="it-IT" dirty="0"/>
          </a:p>
        </p:txBody>
      </p:sp>
    </p:spTree>
    <p:extLst>
      <p:ext uri="{BB962C8B-B14F-4D97-AF65-F5344CB8AC3E}">
        <p14:creationId xmlns:p14="http://schemas.microsoft.com/office/powerpoint/2010/main" val="52852314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Alcune considerazioni </a:t>
            </a:r>
            <a:r>
              <a:rPr lang="it-IT" b="1" dirty="0" smtClean="0"/>
              <a:t>conclusive</a:t>
            </a:r>
            <a:endParaRPr lang="it-IT" dirty="0"/>
          </a:p>
        </p:txBody>
      </p:sp>
      <p:sp>
        <p:nvSpPr>
          <p:cNvPr id="3" name="Segnaposto contenuto 2"/>
          <p:cNvSpPr>
            <a:spLocks noGrp="1"/>
          </p:cNvSpPr>
          <p:nvPr>
            <p:ph idx="1"/>
          </p:nvPr>
        </p:nvSpPr>
        <p:spPr>
          <a:xfrm>
            <a:off x="838200" y="1413164"/>
            <a:ext cx="10799618" cy="5209309"/>
          </a:xfrm>
        </p:spPr>
        <p:txBody>
          <a:bodyPr>
            <a:normAutofit fontScale="92500" lnSpcReduction="10000"/>
          </a:bodyPr>
          <a:lstStyle/>
          <a:p>
            <a:pPr marL="0" indent="0">
              <a:buNone/>
            </a:pPr>
            <a:r>
              <a:rPr lang="it-IT" b="1" dirty="0" smtClean="0"/>
              <a:t>- </a:t>
            </a:r>
            <a:r>
              <a:rPr lang="it-IT" b="1" dirty="0"/>
              <a:t>le società umane tendono naturalmente a strutturarsi in sottogruppi </a:t>
            </a:r>
            <a:r>
              <a:rPr lang="it-IT" dirty="0"/>
              <a:t>in funzione di caratteristiche biologiche come la appartenenza di genere, l'età e, nelle fasi più evolute, culturali come le attitudini alla differenziazione nel lavoro e nelle diverse funzioni (religiose, belliche, di sussistenza, artigianali etc.)</a:t>
            </a:r>
          </a:p>
          <a:p>
            <a:pPr marL="0" indent="0">
              <a:buNone/>
            </a:pPr>
            <a:r>
              <a:rPr lang="it-IT" dirty="0" smtClean="0"/>
              <a:t>- </a:t>
            </a:r>
            <a:r>
              <a:rPr lang="it-IT" dirty="0"/>
              <a:t>prescindendo da nascita e morte</a:t>
            </a:r>
            <a:r>
              <a:rPr lang="it-IT" b="1" dirty="0"/>
              <a:t>, il momento più significativo dell'uomo appare il passaggio dall'età infantile all'età adulta</a:t>
            </a:r>
          </a:p>
          <a:p>
            <a:pPr marL="0" indent="0">
              <a:buNone/>
            </a:pPr>
            <a:r>
              <a:rPr lang="it-IT" dirty="0" smtClean="0"/>
              <a:t>- </a:t>
            </a:r>
            <a:r>
              <a:rPr lang="it-IT" b="1" dirty="0"/>
              <a:t>tale passaggio non è puntuale ma copre un certo periodo di tempo, che definiamo adolescenza</a:t>
            </a:r>
            <a:r>
              <a:rPr lang="it-IT" dirty="0"/>
              <a:t>, e che copre un lasso ti tempo tanto più lungo quanto maggiore è il livello di culturalizzazione della società con i corollari delle </a:t>
            </a:r>
            <a:r>
              <a:rPr lang="it-IT" dirty="0" err="1"/>
              <a:t>complessificazione</a:t>
            </a:r>
            <a:r>
              <a:rPr lang="it-IT" dirty="0"/>
              <a:t> ed elevazione degli </a:t>
            </a:r>
            <a:r>
              <a:rPr lang="it-IT" dirty="0" err="1"/>
              <a:t>standards</a:t>
            </a:r>
            <a:r>
              <a:rPr lang="it-IT" dirty="0"/>
              <a:t> prestazionali</a:t>
            </a:r>
          </a:p>
          <a:p>
            <a:pPr marL="0" indent="0">
              <a:buNone/>
            </a:pPr>
            <a:r>
              <a:rPr lang="it-IT" b="1" dirty="0" smtClean="0"/>
              <a:t>- </a:t>
            </a:r>
            <a:r>
              <a:rPr lang="it-IT" b="1" dirty="0"/>
              <a:t>tale passaggio evolutivo viene immancabilmente accompagnato, nelle società </a:t>
            </a:r>
            <a:r>
              <a:rPr lang="it-IT" b="1" dirty="0" smtClean="0"/>
              <a:t>cosiddette </a:t>
            </a:r>
            <a:r>
              <a:rPr lang="it-IT" b="1" dirty="0"/>
              <a:t>tradizionali </a:t>
            </a:r>
            <a:r>
              <a:rPr lang="it-IT" dirty="0"/>
              <a:t>(quelle cioè relativamente stabilizzate nella definizione dei propri processi di culturalizzazione) </a:t>
            </a:r>
            <a:r>
              <a:rPr lang="it-IT" b="1" dirty="0"/>
              <a:t>da riti definiti da Van </a:t>
            </a:r>
            <a:r>
              <a:rPr lang="it-IT" b="1" dirty="0" err="1"/>
              <a:t>Gennep</a:t>
            </a:r>
            <a:r>
              <a:rPr lang="it-IT" b="1" dirty="0"/>
              <a:t> riti di passaggio </a:t>
            </a:r>
            <a:r>
              <a:rPr lang="it-IT" dirty="0"/>
              <a:t>(</a:t>
            </a:r>
            <a:r>
              <a:rPr lang="it-IT" dirty="0" err="1"/>
              <a:t>rdp</a:t>
            </a:r>
            <a:r>
              <a:rPr lang="it-IT" dirty="0"/>
              <a:t>)</a:t>
            </a:r>
          </a:p>
          <a:p>
            <a:pPr marL="0" indent="0">
              <a:buNone/>
            </a:pPr>
            <a:endParaRPr lang="it-IT" dirty="0"/>
          </a:p>
        </p:txBody>
      </p:sp>
    </p:spTree>
    <p:extLst>
      <p:ext uri="{BB962C8B-B14F-4D97-AF65-F5344CB8AC3E}">
        <p14:creationId xmlns:p14="http://schemas.microsoft.com/office/powerpoint/2010/main" val="265041979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47040" y="304800"/>
            <a:ext cx="11135360" cy="6705600"/>
          </a:xfrm>
        </p:spPr>
        <p:txBody>
          <a:bodyPr>
            <a:normAutofit fontScale="92500" lnSpcReduction="20000"/>
          </a:bodyPr>
          <a:lstStyle/>
          <a:p>
            <a:pPr marL="0" indent="0">
              <a:buNone/>
            </a:pPr>
            <a:r>
              <a:rPr lang="it-IT" b="1" dirty="0" smtClean="0"/>
              <a:t>- tali </a:t>
            </a:r>
            <a:r>
              <a:rPr lang="it-IT" b="1" dirty="0" err="1"/>
              <a:t>rdp</a:t>
            </a:r>
            <a:r>
              <a:rPr lang="it-IT" b="1" dirty="0"/>
              <a:t> comprendono strutturalmente una prima fase di distacco dal nucleo familiare di origine</a:t>
            </a:r>
            <a:r>
              <a:rPr lang="it-IT" dirty="0"/>
              <a:t>, una seconda fase di marginalità (come stato di non appartenenza </a:t>
            </a:r>
            <a:r>
              <a:rPr lang="it-IT" dirty="0" err="1"/>
              <a:t>nè</a:t>
            </a:r>
            <a:r>
              <a:rPr lang="it-IT" dirty="0"/>
              <a:t> alla categoria sociale dei ragazzi né degli </a:t>
            </a:r>
            <a:r>
              <a:rPr lang="it-IT" dirty="0" smtClean="0"/>
              <a:t>adulti) </a:t>
            </a:r>
            <a:r>
              <a:rPr lang="it-IT" dirty="0"/>
              <a:t>ed una terza di inclusione nella collettività degli </a:t>
            </a:r>
            <a:r>
              <a:rPr lang="it-IT" dirty="0" smtClean="0"/>
              <a:t>adulti</a:t>
            </a:r>
            <a:endParaRPr lang="it-IT" dirty="0"/>
          </a:p>
          <a:p>
            <a:pPr>
              <a:buFontTx/>
              <a:buChar char="-"/>
            </a:pPr>
            <a:r>
              <a:rPr lang="it-IT" b="1" dirty="0" smtClean="0"/>
              <a:t>i </a:t>
            </a:r>
            <a:r>
              <a:rPr lang="it-IT" b="1" dirty="0" err="1"/>
              <a:t>rdp</a:t>
            </a:r>
            <a:r>
              <a:rPr lang="it-IT" b="1" dirty="0"/>
              <a:t>, nelle culture tradizionali, risultano codificati da una serie di momenti a forte implicazione simbolica </a:t>
            </a:r>
            <a:r>
              <a:rPr lang="it-IT" dirty="0"/>
              <a:t>che connotano i diversi aspetti inerenti la trasformazione stessa dell'individuo da fanciullo ad adulto e che possono identificarsi in</a:t>
            </a:r>
            <a:r>
              <a:rPr lang="it-IT" dirty="0" smtClean="0"/>
              <a:t>:</a:t>
            </a:r>
          </a:p>
          <a:p>
            <a:pPr>
              <a:buFontTx/>
              <a:buChar char="-"/>
            </a:pPr>
            <a:r>
              <a:rPr lang="it-IT" dirty="0" smtClean="0"/>
              <a:t>tale </a:t>
            </a:r>
            <a:r>
              <a:rPr lang="it-IT" dirty="0"/>
              <a:t>passaggio può, a sua volta, </a:t>
            </a:r>
            <a:r>
              <a:rPr lang="it-IT" b="1" dirty="0"/>
              <a:t>diluirsi in una serie di tappe successive </a:t>
            </a:r>
            <a:r>
              <a:rPr lang="it-IT" dirty="0"/>
              <a:t>che possono coprire un arco più lungo di tempo in funzione del conseguimento delle capacità e attitudini </a:t>
            </a:r>
            <a:r>
              <a:rPr lang="it-IT" dirty="0" smtClean="0"/>
              <a:t>adulte</a:t>
            </a:r>
            <a:endParaRPr lang="it-IT" dirty="0"/>
          </a:p>
          <a:p>
            <a:pPr marL="0" indent="0">
              <a:buNone/>
            </a:pPr>
            <a:r>
              <a:rPr lang="it-IT" dirty="0"/>
              <a:t>- la componente rituale si innesta su una </a:t>
            </a:r>
            <a:r>
              <a:rPr lang="it-IT" b="1" dirty="0"/>
              <a:t>premessa di carattere biologico che</a:t>
            </a:r>
            <a:r>
              <a:rPr lang="it-IT" dirty="0"/>
              <a:t>, nel caso </a:t>
            </a:r>
            <a:r>
              <a:rPr lang="it-IT" dirty="0" smtClean="0"/>
              <a:t>  dei </a:t>
            </a:r>
            <a:r>
              <a:rPr lang="it-IT" dirty="0" err="1"/>
              <a:t>rdp</a:t>
            </a:r>
            <a:r>
              <a:rPr lang="it-IT" dirty="0"/>
              <a:t> collegati all'adolescenza (che rappresenta la dimensione psicosociale  </a:t>
            </a:r>
            <a:r>
              <a:rPr lang="it-IT" dirty="0" smtClean="0"/>
              <a:t>che </a:t>
            </a:r>
            <a:r>
              <a:rPr lang="it-IT" dirty="0"/>
              <a:t>accompagna la pubescenza), si identifica nella maturazione dei caratteri sessuali primari (psicobiologici) e secondari (socio-culturali)</a:t>
            </a:r>
          </a:p>
          <a:p>
            <a:pPr marL="0" indent="0">
              <a:buNone/>
            </a:pPr>
            <a:r>
              <a:rPr lang="it-IT" dirty="0" smtClean="0"/>
              <a:t>-</a:t>
            </a:r>
            <a:r>
              <a:rPr lang="it-IT" b="1" dirty="0" smtClean="0"/>
              <a:t> </a:t>
            </a:r>
            <a:r>
              <a:rPr lang="it-IT" b="1" dirty="0"/>
              <a:t>tale collegamento non appare tuttavia come necessariamente coincidente. </a:t>
            </a:r>
            <a:r>
              <a:rPr lang="it-IT" dirty="0"/>
              <a:t>In taluni casi si ha al contrario uno scollamento tra evento biologico ed elaborazione </a:t>
            </a:r>
            <a:r>
              <a:rPr lang="it-IT" dirty="0" smtClean="0"/>
              <a:t>simbolica</a:t>
            </a:r>
          </a:p>
          <a:p>
            <a:pPr marL="0" indent="0">
              <a:buNone/>
            </a:pPr>
            <a:r>
              <a:rPr lang="it-IT" dirty="0" smtClean="0"/>
              <a:t>- </a:t>
            </a:r>
            <a:r>
              <a:rPr lang="it-IT" dirty="0"/>
              <a:t>i </a:t>
            </a:r>
            <a:r>
              <a:rPr lang="it-IT" dirty="0" err="1"/>
              <a:t>rdp</a:t>
            </a:r>
            <a:r>
              <a:rPr lang="it-IT" dirty="0"/>
              <a:t> esprimono, nelle culture tradizionali, una </a:t>
            </a:r>
            <a:r>
              <a:rPr lang="it-IT" b="1" dirty="0"/>
              <a:t>sostanziale coincidenza tra evento biologico, sociale (tutta la collettività partecipa alle fasi significative del rito) e </a:t>
            </a:r>
            <a:r>
              <a:rPr lang="it-IT" b="1" dirty="0" smtClean="0"/>
              <a:t>religioso</a:t>
            </a:r>
            <a:endParaRPr lang="it-IT" b="1" dirty="0"/>
          </a:p>
        </p:txBody>
      </p:sp>
    </p:spTree>
    <p:extLst>
      <p:ext uri="{BB962C8B-B14F-4D97-AF65-F5344CB8AC3E}">
        <p14:creationId xmlns:p14="http://schemas.microsoft.com/office/powerpoint/2010/main" val="211694559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4126" y="273915"/>
            <a:ext cx="11076709" cy="5960629"/>
          </a:xfrm>
        </p:spPr>
        <p:txBody>
          <a:bodyPr>
            <a:normAutofit/>
          </a:bodyPr>
          <a:lstStyle/>
          <a:p>
            <a:pPr marL="0" indent="0">
              <a:buNone/>
            </a:pPr>
            <a:r>
              <a:rPr lang="it-IT" dirty="0"/>
              <a:t>- </a:t>
            </a:r>
            <a:r>
              <a:rPr lang="it-IT" b="1" dirty="0"/>
              <a:t>più che la precarietà di condizioni di vita </a:t>
            </a:r>
            <a:r>
              <a:rPr lang="it-IT" dirty="0"/>
              <a:t>(pur presenti in molti casi) pare incidano sul disagio giovanile in generale</a:t>
            </a:r>
          </a:p>
          <a:p>
            <a:pPr marL="0" indent="0">
              <a:buNone/>
            </a:pPr>
            <a:r>
              <a:rPr lang="it-IT" dirty="0"/>
              <a:t>	- </a:t>
            </a:r>
            <a:r>
              <a:rPr lang="it-IT" b="1" dirty="0"/>
              <a:t>la discrepanza tra ambizioni indotte da una società dei consumi e la concreta accessibilità ai beni</a:t>
            </a:r>
          </a:p>
          <a:p>
            <a:pPr marL="0" indent="0">
              <a:buNone/>
            </a:pPr>
            <a:r>
              <a:rPr lang="it-IT" dirty="0"/>
              <a:t>	- la </a:t>
            </a:r>
            <a:r>
              <a:rPr lang="it-IT" b="1" dirty="0"/>
              <a:t>difficoltà e lunghezza del processo di crescita ed il raggiungimento di </a:t>
            </a:r>
            <a:r>
              <a:rPr lang="it-IT" b="1" i="1" dirty="0"/>
              <a:t>standard </a:t>
            </a:r>
            <a:r>
              <a:rPr lang="it-IT" dirty="0"/>
              <a:t>prestazionali richiesti dalle società evolute</a:t>
            </a:r>
          </a:p>
          <a:p>
            <a:pPr marL="0" indent="0">
              <a:buNone/>
            </a:pPr>
            <a:r>
              <a:rPr lang="it-IT" dirty="0"/>
              <a:t>	- </a:t>
            </a:r>
            <a:r>
              <a:rPr lang="it-IT" b="1" dirty="0"/>
              <a:t>un tessuto sociale disorganizzato </a:t>
            </a:r>
            <a:r>
              <a:rPr lang="it-IT" dirty="0"/>
              <a:t>(periferie metropolitane, contesti sociali </a:t>
            </a:r>
            <a:r>
              <a:rPr lang="it-IT" dirty="0" err="1"/>
              <a:t>caratterrizzati</a:t>
            </a:r>
            <a:r>
              <a:rPr lang="it-IT" dirty="0"/>
              <a:t> da immigrazione recente e caotica)</a:t>
            </a:r>
          </a:p>
          <a:p>
            <a:pPr marL="0" indent="0">
              <a:buNone/>
            </a:pPr>
            <a:r>
              <a:rPr lang="it-IT" dirty="0"/>
              <a:t>	</a:t>
            </a:r>
            <a:r>
              <a:rPr lang="it-IT" b="1" dirty="0"/>
              <a:t>- la mancanza di codici comportamentali ampiamente condivisi </a:t>
            </a:r>
            <a:r>
              <a:rPr lang="it-IT" dirty="0"/>
              <a:t>a livello sociale e religioso come punti di riferimento nel processo maturativo</a:t>
            </a:r>
          </a:p>
          <a:p>
            <a:pPr marL="0" indent="0">
              <a:buNone/>
            </a:pPr>
            <a:r>
              <a:rPr lang="it-IT" dirty="0"/>
              <a:t>	- </a:t>
            </a:r>
            <a:r>
              <a:rPr lang="it-IT" b="1" dirty="0"/>
              <a:t>definizione del gruppo adolescenziale come dimensione oppositiva all’</a:t>
            </a:r>
            <a:r>
              <a:rPr lang="it-IT" b="1" i="1" dirty="0" err="1"/>
              <a:t>establisment</a:t>
            </a:r>
            <a:r>
              <a:rPr lang="it-IT" b="1" dirty="0"/>
              <a:t> degli adulti </a:t>
            </a:r>
            <a:r>
              <a:rPr lang="it-IT" dirty="0"/>
              <a:t>e senza figure con funzioni di mediatore-guida tra i due status sociali</a:t>
            </a:r>
          </a:p>
          <a:p>
            <a:pPr marL="0" indent="0">
              <a:buNone/>
            </a:pPr>
            <a:endParaRPr lang="it-IT" dirty="0"/>
          </a:p>
        </p:txBody>
      </p:sp>
    </p:spTree>
    <p:extLst>
      <p:ext uri="{BB962C8B-B14F-4D97-AF65-F5344CB8AC3E}">
        <p14:creationId xmlns:p14="http://schemas.microsoft.com/office/powerpoint/2010/main" val="113406438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74073" y="484909"/>
            <a:ext cx="10979727" cy="5692054"/>
          </a:xfrm>
        </p:spPr>
        <p:txBody>
          <a:bodyPr>
            <a:normAutofit lnSpcReduction="10000"/>
          </a:bodyPr>
          <a:lstStyle/>
          <a:p>
            <a:pPr marL="0" indent="0">
              <a:buNone/>
            </a:pPr>
            <a:r>
              <a:rPr lang="it-IT" dirty="0"/>
              <a:t>- più recentemente, almeno nel nostro Paese, anche sulla scorta di ricerche epidemiologiche e di costume, sembra potersi osservare un trend evolutivo </a:t>
            </a:r>
            <a:r>
              <a:rPr lang="it-IT" dirty="0" err="1"/>
              <a:t>cararterizzato</a:t>
            </a:r>
            <a:r>
              <a:rPr lang="it-IT" dirty="0"/>
              <a:t> da:</a:t>
            </a:r>
          </a:p>
          <a:p>
            <a:pPr marL="0" indent="0">
              <a:buNone/>
            </a:pPr>
            <a:r>
              <a:rPr lang="it-IT" dirty="0"/>
              <a:t>	- </a:t>
            </a:r>
            <a:r>
              <a:rPr lang="it-IT" b="1" dirty="0"/>
              <a:t>minore contestazione nei confronti del mondo degli adulti</a:t>
            </a:r>
          </a:p>
          <a:p>
            <a:pPr marL="0" indent="0">
              <a:buNone/>
            </a:pPr>
            <a:r>
              <a:rPr lang="it-IT" dirty="0"/>
              <a:t>	- </a:t>
            </a:r>
            <a:r>
              <a:rPr lang="it-IT" b="1" dirty="0"/>
              <a:t>uso più diffuso ma con minore carattere autodistruttivo delle droghe</a:t>
            </a:r>
          </a:p>
          <a:p>
            <a:pPr marL="0" indent="0">
              <a:buNone/>
            </a:pPr>
            <a:r>
              <a:rPr lang="it-IT" dirty="0"/>
              <a:t>	- minore differenziazione tra drogato </a:t>
            </a:r>
            <a:r>
              <a:rPr lang="it-IT" dirty="0" smtClean="0"/>
              <a:t>e </a:t>
            </a:r>
            <a:r>
              <a:rPr lang="it-IT" dirty="0"/>
              <a:t>non-drogato, tra droghe pesanti o meno anche in finzione di una modalità più articolata e consapevole nelle assunzioni</a:t>
            </a:r>
          </a:p>
          <a:p>
            <a:pPr marL="0" indent="0">
              <a:buNone/>
            </a:pPr>
            <a:r>
              <a:rPr lang="it-IT" dirty="0"/>
              <a:t> </a:t>
            </a:r>
          </a:p>
          <a:p>
            <a:pPr marL="0" indent="0">
              <a:buNone/>
            </a:pPr>
            <a:r>
              <a:rPr lang="it-IT" dirty="0"/>
              <a:t>- pur in assenza di riti adolescenziali di passaggio codificati nella nostra cultura, è dato osservare una serie di comportamenti a questi riconducibili sotto forma di</a:t>
            </a:r>
          </a:p>
          <a:p>
            <a:pPr marL="0" indent="0">
              <a:buNone/>
            </a:pPr>
            <a:endParaRPr lang="it-IT" dirty="0"/>
          </a:p>
        </p:txBody>
      </p:sp>
    </p:spTree>
    <p:extLst>
      <p:ext uri="{BB962C8B-B14F-4D97-AF65-F5344CB8AC3E}">
        <p14:creationId xmlns:p14="http://schemas.microsoft.com/office/powerpoint/2010/main" val="43810407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46365"/>
            <a:ext cx="10515600" cy="1344324"/>
          </a:xfrm>
        </p:spPr>
        <p:txBody>
          <a:bodyPr/>
          <a:lstStyle/>
          <a:p>
            <a:r>
              <a:rPr lang="it-IT" b="1" dirty="0" smtClean="0"/>
              <a:t>comportamenti legittimati</a:t>
            </a:r>
            <a:r>
              <a:rPr lang="it-IT" dirty="0" smtClean="0"/>
              <a:t> come:</a:t>
            </a:r>
            <a:br>
              <a:rPr lang="it-IT" dirty="0" smtClean="0"/>
            </a:br>
            <a:endParaRPr lang="it-IT" dirty="0"/>
          </a:p>
        </p:txBody>
      </p:sp>
      <p:sp>
        <p:nvSpPr>
          <p:cNvPr id="3" name="Segnaposto contenuto 2"/>
          <p:cNvSpPr>
            <a:spLocks noGrp="1"/>
          </p:cNvSpPr>
          <p:nvPr>
            <p:ph idx="1"/>
          </p:nvPr>
        </p:nvSpPr>
        <p:spPr>
          <a:xfrm>
            <a:off x="665018" y="1025236"/>
            <a:ext cx="11526982" cy="6737004"/>
          </a:xfrm>
        </p:spPr>
        <p:txBody>
          <a:bodyPr>
            <a:normAutofit fontScale="55000" lnSpcReduction="20000"/>
          </a:bodyPr>
          <a:lstStyle/>
          <a:p>
            <a:pPr marL="0" indent="0">
              <a:buNone/>
            </a:pPr>
            <a:r>
              <a:rPr lang="it-IT" sz="3600" dirty="0"/>
              <a:t>		</a:t>
            </a:r>
          </a:p>
          <a:p>
            <a:pPr marL="0" indent="0">
              <a:buNone/>
            </a:pPr>
            <a:r>
              <a:rPr lang="it-IT" sz="3800" dirty="0"/>
              <a:t>- </a:t>
            </a:r>
            <a:r>
              <a:rPr lang="it-IT" sz="3800" b="1" dirty="0"/>
              <a:t>progressione nella carriera scolastica con le "prove" collegate ai vari passaggi</a:t>
            </a:r>
          </a:p>
          <a:p>
            <a:pPr marL="0" indent="0">
              <a:buNone/>
            </a:pPr>
            <a:r>
              <a:rPr lang="it-IT" sz="3800" dirty="0" smtClean="0"/>
              <a:t>- </a:t>
            </a:r>
            <a:r>
              <a:rPr lang="it-IT" sz="3800" dirty="0"/>
              <a:t>partecipazione ad </a:t>
            </a:r>
            <a:r>
              <a:rPr lang="it-IT" sz="3800" b="1" dirty="0"/>
              <a:t>attività sportive strutturate</a:t>
            </a:r>
            <a:r>
              <a:rPr lang="it-IT" sz="3800" dirty="0"/>
              <a:t> con enfasi sulla appartenenza al gruppo e guida da parte dell'allenatore</a:t>
            </a:r>
          </a:p>
          <a:p>
            <a:pPr marL="0" indent="0">
              <a:buNone/>
            </a:pPr>
            <a:r>
              <a:rPr lang="it-IT" sz="3800" dirty="0" smtClean="0"/>
              <a:t>- </a:t>
            </a:r>
            <a:r>
              <a:rPr lang="it-IT" sz="3800" dirty="0"/>
              <a:t>regolamentazione più o meno codificata di</a:t>
            </a:r>
          </a:p>
          <a:p>
            <a:pPr marL="0" indent="0">
              <a:buNone/>
            </a:pPr>
            <a:r>
              <a:rPr lang="it-IT" sz="3800" dirty="0" smtClean="0"/>
              <a:t>	- </a:t>
            </a:r>
            <a:r>
              <a:rPr lang="it-IT" sz="3800" dirty="0"/>
              <a:t>orario in cui far rientro a casa la sera</a:t>
            </a:r>
          </a:p>
          <a:p>
            <a:pPr marL="0" indent="0">
              <a:buNone/>
            </a:pPr>
            <a:r>
              <a:rPr lang="it-IT" sz="3800" dirty="0"/>
              <a:t>	</a:t>
            </a:r>
            <a:r>
              <a:rPr lang="it-IT" sz="3800" dirty="0" smtClean="0"/>
              <a:t>- </a:t>
            </a:r>
            <a:r>
              <a:rPr lang="it-IT" sz="3800" dirty="0"/>
              <a:t>età per la consegna delle chiavi</a:t>
            </a:r>
          </a:p>
          <a:p>
            <a:pPr marL="0" indent="0">
              <a:buNone/>
            </a:pPr>
            <a:r>
              <a:rPr lang="it-IT" sz="3800" dirty="0"/>
              <a:t>	</a:t>
            </a:r>
            <a:r>
              <a:rPr lang="it-IT" sz="3800" dirty="0" smtClean="0"/>
              <a:t>- </a:t>
            </a:r>
            <a:r>
              <a:rPr lang="it-IT" sz="3800" dirty="0"/>
              <a:t>consegna di un mezzo di locomozione autonomo (motorino)</a:t>
            </a:r>
          </a:p>
          <a:p>
            <a:pPr marL="0" indent="0">
              <a:buNone/>
            </a:pPr>
            <a:r>
              <a:rPr lang="it-IT" sz="3800" dirty="0"/>
              <a:t>	</a:t>
            </a:r>
            <a:r>
              <a:rPr lang="it-IT" sz="3800" dirty="0" smtClean="0"/>
              <a:t>- </a:t>
            </a:r>
            <a:r>
              <a:rPr lang="it-IT" sz="3800" dirty="0"/>
              <a:t>autorizzazione a frequentare discoteche o </a:t>
            </a:r>
            <a:r>
              <a:rPr lang="it-IT" sz="3800" dirty="0" err="1"/>
              <a:t>pubs</a:t>
            </a:r>
            <a:endParaRPr lang="it-IT" sz="3800" dirty="0"/>
          </a:p>
          <a:p>
            <a:pPr marL="0" indent="0">
              <a:buNone/>
            </a:pPr>
            <a:r>
              <a:rPr lang="it-IT" sz="3800" dirty="0"/>
              <a:t>	</a:t>
            </a:r>
            <a:r>
              <a:rPr lang="it-IT" sz="3800" dirty="0" smtClean="0"/>
              <a:t>- </a:t>
            </a:r>
            <a:r>
              <a:rPr lang="it-IT" sz="3800" dirty="0"/>
              <a:t>autorizzazione a consumare alcolici insieme agli adulti</a:t>
            </a:r>
          </a:p>
          <a:p>
            <a:pPr marL="0" indent="0">
              <a:buNone/>
            </a:pPr>
            <a:r>
              <a:rPr lang="it-IT" sz="3800" dirty="0"/>
              <a:t>	</a:t>
            </a:r>
            <a:r>
              <a:rPr lang="it-IT" sz="3800" dirty="0" smtClean="0"/>
              <a:t>- </a:t>
            </a:r>
            <a:r>
              <a:rPr lang="it-IT" sz="3800" dirty="0"/>
              <a:t>autorizzazione ad intessere relazioni affettive con (maggiore o minore) tolleranza sull'esercizio della sessualità</a:t>
            </a:r>
          </a:p>
          <a:p>
            <a:pPr marL="0" indent="0">
              <a:buNone/>
            </a:pPr>
            <a:r>
              <a:rPr lang="it-IT" sz="3800" dirty="0"/>
              <a:t>	</a:t>
            </a:r>
            <a:r>
              <a:rPr lang="it-IT" sz="3800" dirty="0" smtClean="0"/>
              <a:t>- </a:t>
            </a:r>
            <a:r>
              <a:rPr lang="it-IT" sz="3800" dirty="0"/>
              <a:t>distinzione di uno spazio domestico relativamente autonomo con stile di arredo personalizzato</a:t>
            </a:r>
          </a:p>
          <a:p>
            <a:pPr marL="0" indent="0">
              <a:buNone/>
            </a:pPr>
            <a:r>
              <a:rPr lang="it-IT" sz="3800" dirty="0"/>
              <a:t>	- autorizzazione alla diversificazione della identità estetica 						come</a:t>
            </a:r>
          </a:p>
          <a:p>
            <a:pPr marL="0" indent="0">
              <a:buNone/>
            </a:pPr>
            <a:r>
              <a:rPr lang="it-IT" sz="3800" dirty="0"/>
              <a:t>	</a:t>
            </a:r>
            <a:r>
              <a:rPr lang="it-IT" sz="3800" dirty="0" smtClean="0"/>
              <a:t>- </a:t>
            </a:r>
            <a:r>
              <a:rPr lang="it-IT" sz="3800" dirty="0"/>
              <a:t>vestire con fogge a forte caratterizzazione giovanile</a:t>
            </a:r>
          </a:p>
          <a:p>
            <a:pPr marL="0" indent="0">
              <a:buNone/>
            </a:pPr>
            <a:r>
              <a:rPr lang="it-IT" sz="3800" dirty="0"/>
              <a:t>	</a:t>
            </a:r>
            <a:r>
              <a:rPr lang="it-IT" sz="3800" dirty="0" smtClean="0"/>
              <a:t>- </a:t>
            </a:r>
            <a:r>
              <a:rPr lang="it-IT" sz="3800" dirty="0"/>
              <a:t>autorizzazione al taglio dei capelli (preceduto decenni 	addietro dall'uso di portare i capelli lunghi)</a:t>
            </a:r>
          </a:p>
          <a:p>
            <a:pPr marL="0" indent="0">
              <a:buNone/>
            </a:pPr>
            <a:r>
              <a:rPr lang="it-IT" sz="3800" dirty="0"/>
              <a:t>	</a:t>
            </a:r>
            <a:r>
              <a:rPr lang="it-IT" sz="3800" dirty="0" smtClean="0"/>
              <a:t>- </a:t>
            </a:r>
            <a:r>
              <a:rPr lang="it-IT" sz="3800" dirty="0"/>
              <a:t>piercing e tatuaggi</a:t>
            </a:r>
          </a:p>
          <a:p>
            <a:pPr marL="0" indent="0">
              <a:buNone/>
            </a:pPr>
            <a:r>
              <a:rPr lang="it-IT" sz="3600" dirty="0"/>
              <a:t>				</a:t>
            </a:r>
            <a:r>
              <a:rPr lang="it-IT" dirty="0"/>
              <a:t>			</a:t>
            </a:r>
          </a:p>
          <a:p>
            <a:pPr marL="0" indent="0">
              <a:buNone/>
            </a:pPr>
            <a:endParaRPr lang="it-IT" dirty="0"/>
          </a:p>
        </p:txBody>
      </p:sp>
    </p:spTree>
    <p:extLst>
      <p:ext uri="{BB962C8B-B14F-4D97-AF65-F5344CB8AC3E}">
        <p14:creationId xmlns:p14="http://schemas.microsoft.com/office/powerpoint/2010/main" val="71172887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812511"/>
          </a:xfrm>
        </p:spPr>
        <p:txBody>
          <a:bodyPr/>
          <a:lstStyle/>
          <a:p>
            <a:r>
              <a:rPr lang="it-IT" b="1" dirty="0"/>
              <a:t>Un’ipotesi forse </a:t>
            </a:r>
            <a:r>
              <a:rPr lang="it-IT" b="1" dirty="0" smtClean="0"/>
              <a:t>azzardata</a:t>
            </a:r>
            <a:endParaRPr lang="it-IT" dirty="0"/>
          </a:p>
        </p:txBody>
      </p:sp>
      <p:sp>
        <p:nvSpPr>
          <p:cNvPr id="3" name="Segnaposto contenuto 2"/>
          <p:cNvSpPr>
            <a:spLocks noGrp="1"/>
          </p:cNvSpPr>
          <p:nvPr>
            <p:ph idx="1"/>
          </p:nvPr>
        </p:nvSpPr>
        <p:spPr>
          <a:xfrm>
            <a:off x="838199" y="1177636"/>
            <a:ext cx="10716491" cy="5680364"/>
          </a:xfrm>
        </p:spPr>
        <p:txBody>
          <a:bodyPr>
            <a:normAutofit fontScale="85000" lnSpcReduction="20000"/>
          </a:bodyPr>
          <a:lstStyle/>
          <a:p>
            <a:r>
              <a:rPr lang="it-IT" dirty="0"/>
              <a:t>La diffusione ubiquitaria in tutte le culture di riti di passaggio in età adolescenziale depone per una esigenza strutturale degli stessi nell'economia maturativa dell'individuo e per la stabilità della collettività. La mancanza di riti a forte caratterizzazione simbolica - che valgano a sostenere i processi di svincolo dalla famiglia di origine, di appartenenza al gruppo dei pari e di graduale ingresso nella collettività degli adulti - potrebbe giocare un ruolo non marginale sulla condizione di disagio adattivo dei giovani nelle società industrializzate</a:t>
            </a:r>
          </a:p>
          <a:p>
            <a:r>
              <a:rPr lang="it-IT" dirty="0"/>
              <a:t>Al di là delle diversità di censo, di livello di istruzione e di credo religioso è auspicabile, a giudizio dello scrivente, </a:t>
            </a:r>
            <a:r>
              <a:rPr lang="it-IT" b="1" dirty="0"/>
              <a:t>ipotizzare un'evoluzione dei costumi nella direzione di un recupero di riti a forte radicamento biologico-naturalistico </a:t>
            </a:r>
            <a:r>
              <a:rPr lang="it-IT" dirty="0"/>
              <a:t>(comparsa dei caratteri sessuali, acquisizione di abilità e gestione dell'autonomia personale) </a:t>
            </a:r>
            <a:r>
              <a:rPr lang="it-IT" b="1" dirty="0"/>
              <a:t>atti a sancire momenti universalmente condivisibili per giovani in funzione delle diverse classi di età</a:t>
            </a:r>
            <a:r>
              <a:rPr lang="it-IT" dirty="0"/>
              <a:t>. Tali attività potrebbero prendere lo spunto da rievocazioni di pratiche cerimoniali antiche deprivandole di aspetti più crudi ed inattuali ma conservandone il significato simbolico nei suoi aspetti universalmente condivisibili. Tale riappropriazione di pratiche cerimoniali potrebbe garantire da un lato una biodiversità culturale (in funzione delle diverse tradizioni etniche di riferimento) e dall'altra il recupero di elementi strutturali sostanzialmente condivisi dalle diverse tradizioni a sostegno del sentimento di universale appartenenza al genere umano e alle sue categorie collegate al ciclo vitale</a:t>
            </a:r>
          </a:p>
          <a:p>
            <a:pPr marL="0" indent="0">
              <a:buNone/>
            </a:pPr>
            <a:endParaRPr lang="it-IT" dirty="0"/>
          </a:p>
        </p:txBody>
      </p:sp>
    </p:spTree>
    <p:extLst>
      <p:ext uri="{BB962C8B-B14F-4D97-AF65-F5344CB8AC3E}">
        <p14:creationId xmlns:p14="http://schemas.microsoft.com/office/powerpoint/2010/main" val="141126317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576984"/>
          </a:xfrm>
        </p:spPr>
        <p:txBody>
          <a:bodyPr>
            <a:normAutofit fontScale="90000"/>
          </a:bodyPr>
          <a:lstStyle/>
          <a:p>
            <a:r>
              <a:rPr lang="it-IT" b="1" i="1" dirty="0"/>
              <a:t> </a:t>
            </a:r>
            <a:r>
              <a:rPr lang="it-IT" b="1" dirty="0" smtClean="0"/>
              <a:t>Quali </a:t>
            </a:r>
            <a:r>
              <a:rPr lang="it-IT" b="1" dirty="0"/>
              <a:t>riti e quali miti per il terzo millennio?</a:t>
            </a:r>
          </a:p>
        </p:txBody>
      </p:sp>
      <p:sp>
        <p:nvSpPr>
          <p:cNvPr id="3" name="Segnaposto contenuto 2"/>
          <p:cNvSpPr>
            <a:spLocks noGrp="1"/>
          </p:cNvSpPr>
          <p:nvPr>
            <p:ph idx="1"/>
          </p:nvPr>
        </p:nvSpPr>
        <p:spPr>
          <a:xfrm>
            <a:off x="838200" y="942110"/>
            <a:ext cx="10515600" cy="5915890"/>
          </a:xfrm>
        </p:spPr>
        <p:txBody>
          <a:bodyPr>
            <a:normAutofit fontScale="85000" lnSpcReduction="10000"/>
          </a:bodyPr>
          <a:lstStyle/>
          <a:p>
            <a:r>
              <a:rPr lang="it-IT" dirty="0"/>
              <a:t>Molti fenomeni sociali appaiono infatti poco comprensibili o tendono ad essere banalizzati se non sappiamo coglierne il significato profondo, ontologico. Direi archetipo. La vita notturna in discoteca, la voglia di scendere in piazza e di ballare al suono di ritmi percussivi sino a raggiungere uno stato di trance, l’uso dell’alcol e di sostanze psicoattive, solo per fare un esempio, non potrebbero nascondere – al di là delle forme pur inadeguate nella quali si esprimono – un più latente richiamo di Dioniso che, come nella Tebe descritta da Euripide nelle Baccanti, batte alle porte della nostra città? Dio o ciarlatano? Principio universale da accogliere o minaccia da reprimere? Forza che fa canalizzata in un rito collettivo </a:t>
            </a:r>
            <a:r>
              <a:rPr lang="it-IT" i="1" dirty="0"/>
              <a:t>“accogliendolo nel dispositivo dello stato”</a:t>
            </a:r>
            <a:r>
              <a:rPr lang="it-IT" dirty="0"/>
              <a:t> per usare un’espressione di J.P </a:t>
            </a:r>
            <a:r>
              <a:rPr lang="it-IT" dirty="0" err="1"/>
              <a:t>Vernant</a:t>
            </a:r>
            <a:r>
              <a:rPr lang="it-IT" dirty="0"/>
              <a:t> o da relegare negli scantinati di una sotto-contro-cultura alla quale ci condanniamo a rimanere estranei?</a:t>
            </a:r>
          </a:p>
          <a:p>
            <a:r>
              <a:rPr lang="it-IT" dirty="0"/>
              <a:t>Il punto chiave, a mio parere, è la riscoperta di un nuovo senso religioso non più legato al tema della trascendenza quanto a quello dell’</a:t>
            </a:r>
            <a:r>
              <a:rPr lang="it-IT" i="1" dirty="0"/>
              <a:t>immanenza</a:t>
            </a:r>
            <a:r>
              <a:rPr lang="it-IT" dirty="0"/>
              <a:t>. Si tratta cioè di riappropriarci del diritto ad essere religiosi pur non essendo credenti, in senso tradizionale, e di esplorare le </a:t>
            </a:r>
            <a:r>
              <a:rPr lang="it-IT" i="1" dirty="0"/>
              <a:t>orme del sacro  </a:t>
            </a:r>
            <a:r>
              <a:rPr lang="it-IT" dirty="0"/>
              <a:t>- utilizzando un suggerimento di </a:t>
            </a:r>
            <a:r>
              <a:rPr lang="it-IT" dirty="0" err="1"/>
              <a:t>Galimberti</a:t>
            </a:r>
            <a:r>
              <a:rPr lang="it-IT" dirty="0"/>
              <a:t> - che possiamo scorgere in una condizione mondana ma non per questo priva di quella pregnanza di significati che ne esprime l’anima – riprendendo in questo caso </a:t>
            </a:r>
            <a:r>
              <a:rPr lang="it-IT" dirty="0" err="1"/>
              <a:t>Hillmann</a:t>
            </a:r>
            <a:r>
              <a:rPr lang="it-IT" dirty="0"/>
              <a:t> -  se solo siamo in grado di coglierla.</a:t>
            </a:r>
          </a:p>
          <a:p>
            <a:pPr marL="0" indent="0">
              <a:buNone/>
            </a:pPr>
            <a:endParaRPr lang="it-IT" dirty="0"/>
          </a:p>
        </p:txBody>
      </p:sp>
    </p:spTree>
    <p:extLst>
      <p:ext uri="{BB962C8B-B14F-4D97-AF65-F5344CB8AC3E}">
        <p14:creationId xmlns:p14="http://schemas.microsoft.com/office/powerpoint/2010/main" val="193688075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sacralità dei </a:t>
            </a:r>
            <a:r>
              <a:rPr lang="it-IT" dirty="0" err="1" smtClean="0"/>
              <a:t>rdp</a:t>
            </a:r>
            <a:r>
              <a:rPr lang="it-IT" dirty="0" smtClean="0"/>
              <a:t> nasce da: </a:t>
            </a:r>
            <a:endParaRPr lang="it-IT" dirty="0"/>
          </a:p>
        </p:txBody>
      </p:sp>
      <p:sp>
        <p:nvSpPr>
          <p:cNvPr id="3" name="Segnaposto contenuto 2"/>
          <p:cNvSpPr>
            <a:spLocks noGrp="1"/>
          </p:cNvSpPr>
          <p:nvPr>
            <p:ph idx="1"/>
          </p:nvPr>
        </p:nvSpPr>
        <p:spPr>
          <a:xfrm>
            <a:off x="838200" y="1288473"/>
            <a:ext cx="10515600" cy="4888490"/>
          </a:xfrm>
        </p:spPr>
        <p:txBody>
          <a:bodyPr>
            <a:normAutofit lnSpcReduction="10000"/>
          </a:bodyPr>
          <a:lstStyle/>
          <a:p>
            <a:pPr marL="0" indent="0">
              <a:buNone/>
            </a:pPr>
            <a:r>
              <a:rPr lang="it-IT" dirty="0" smtClean="0"/>
              <a:t>- </a:t>
            </a:r>
            <a:r>
              <a:rPr lang="it-IT" dirty="0"/>
              <a:t>collegamento tra l'elemento contingente del rito ed il richiamo ad una natura mitico-archetipa cui si ispira</a:t>
            </a:r>
          </a:p>
          <a:p>
            <a:pPr marL="0" indent="0">
              <a:buNone/>
            </a:pPr>
            <a:r>
              <a:rPr lang="it-IT" dirty="0" smtClean="0"/>
              <a:t>- </a:t>
            </a:r>
            <a:r>
              <a:rPr lang="it-IT" dirty="0"/>
              <a:t>collegamento del</a:t>
            </a:r>
            <a:r>
              <a:rPr lang="it-IT" i="1" dirty="0"/>
              <a:t> life </a:t>
            </a:r>
            <a:r>
              <a:rPr lang="it-IT" i="1" dirty="0" err="1"/>
              <a:t>cicle</a:t>
            </a:r>
            <a:r>
              <a:rPr lang="it-IT" dirty="0"/>
              <a:t> a cicli cosmico-stagionali del pari sacralizzati</a:t>
            </a:r>
          </a:p>
          <a:p>
            <a:pPr marL="0" indent="0">
              <a:buNone/>
            </a:pPr>
            <a:r>
              <a:rPr lang="it-IT" dirty="0" smtClean="0"/>
              <a:t>- </a:t>
            </a:r>
            <a:r>
              <a:rPr lang="it-IT" dirty="0"/>
              <a:t>dallo stretto collegamento con norme etiche inerenti la condizione adulta cui il giovane viene introdotto</a:t>
            </a:r>
          </a:p>
          <a:p>
            <a:pPr marL="0" indent="0">
              <a:buNone/>
            </a:pPr>
            <a:r>
              <a:rPr lang="it-IT" dirty="0" smtClean="0"/>
              <a:t>- </a:t>
            </a:r>
            <a:r>
              <a:rPr lang="it-IT" dirty="0"/>
              <a:t>componente iniziatica a verità esoteriche amministrate da dignitari con funzioni sacerdotali</a:t>
            </a:r>
          </a:p>
          <a:p>
            <a:pPr marL="0" indent="0">
              <a:buNone/>
            </a:pPr>
            <a:r>
              <a:rPr lang="it-IT" dirty="0" smtClean="0"/>
              <a:t>- </a:t>
            </a:r>
            <a:r>
              <a:rPr lang="it-IT" dirty="0"/>
              <a:t>statuto di compiutezza riconosciuto all'individuo nello stadio di adulto rispetto alla incompiutezza del fanciullo</a:t>
            </a:r>
          </a:p>
          <a:p>
            <a:pPr marL="0" indent="0">
              <a:buNone/>
            </a:pPr>
            <a:r>
              <a:rPr lang="it-IT" dirty="0" smtClean="0"/>
              <a:t>- </a:t>
            </a:r>
            <a:r>
              <a:rPr lang="it-IT" dirty="0"/>
              <a:t>immutabilità del rito una volta canonizzato da una pratica secolare o millenaria</a:t>
            </a:r>
          </a:p>
          <a:p>
            <a:endParaRPr lang="it-IT" dirty="0"/>
          </a:p>
          <a:p>
            <a:pPr marL="0" indent="0">
              <a:buNone/>
            </a:pPr>
            <a:endParaRPr lang="it-IT" dirty="0"/>
          </a:p>
        </p:txBody>
      </p:sp>
    </p:spTree>
    <p:extLst>
      <p:ext uri="{BB962C8B-B14F-4D97-AF65-F5344CB8AC3E}">
        <p14:creationId xmlns:p14="http://schemas.microsoft.com/office/powerpoint/2010/main" val="264103976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215</TotalTime>
  <Words>15243</Words>
  <Application>Microsoft Office PowerPoint</Application>
  <PresentationFormat>Widescreen</PresentationFormat>
  <Paragraphs>365</Paragraphs>
  <Slides>102</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102</vt:i4>
      </vt:variant>
    </vt:vector>
  </HeadingPairs>
  <TitlesOfParts>
    <vt:vector size="107" baseType="lpstr">
      <vt:lpstr>Arial</vt:lpstr>
      <vt:lpstr>Calibri</vt:lpstr>
      <vt:lpstr>Calibri Light</vt:lpstr>
      <vt:lpstr>Times New Roman</vt:lpstr>
      <vt:lpstr>Tema di Office</vt:lpstr>
      <vt:lpstr>Presentazione standard di PowerPoint</vt:lpstr>
      <vt:lpstr>Presentazione standard di PowerPoint</vt:lpstr>
      <vt:lpstr>Riti di passaggio e adolescenza nell’era digitale Riccardo Zerbetto </vt:lpstr>
      <vt:lpstr>Da  Van Gennep (1909, tr.  it. 1981):  </vt:lpstr>
      <vt:lpstr>Isomorfismo della struttura del rito</vt:lpstr>
      <vt:lpstr>La struttura dei riti di passaggio </vt:lpstr>
      <vt:lpstr> Delle tre fasi, è in particolare quella intermedia che rappresenta la “illuminazione interna” di Van Gennep. Riprendendo la introduzione al testo curata da Francesco Remotti (1981, p. XIX)  </vt:lpstr>
      <vt:lpstr>Angelo Brelich, 1969, Paides e Parthenoi, Edizioni dell'Ateneo, Roma. </vt:lpstr>
      <vt:lpstr>Il distacco dalla famiglia di origine </vt:lpstr>
      <vt:lpstr>Presentazione standard di PowerPoint</vt:lpstr>
      <vt:lpstr>Attachment e … detachment</vt:lpstr>
      <vt:lpstr>Erikson, E. H., 1959, I cicli della vita. Continuità e mutamenti, Armando, Roma.</vt:lpstr>
      <vt:lpstr>Le restrizioni alimentari</vt:lpstr>
      <vt:lpstr>I disturbi alimentari psicogeni tra gli adolescenti</vt:lpstr>
      <vt:lpstr>La peregrinazione </vt:lpstr>
      <vt:lpstr>Presentazione standard di PowerPoint</vt:lpstr>
      <vt:lpstr>La frequentazione dei pari </vt:lpstr>
      <vt:lpstr>I gruppi dei «pari»</vt:lpstr>
      <vt:lpstr>L’infrazione delle leggi</vt:lpstr>
      <vt:lpstr>Presentazione standard di PowerPoint</vt:lpstr>
      <vt:lpstr>L’infrazione della legge come valore?</vt:lpstr>
      <vt:lpstr>Danze e suoni </vt:lpstr>
      <vt:lpstr>I riti di discoteca e rave</vt:lpstr>
      <vt:lpstr>La separazione per generi </vt:lpstr>
      <vt:lpstr>Fabbrini, A., Melucci, A., 1991, I luoghi dell'ascolto. Adolescenti e servizi di consultazione, Guerini e Associati, Milano. </vt:lpstr>
      <vt:lpstr>Il travestimento </vt:lpstr>
      <vt:lpstr>L'iniziazione alla sessualità </vt:lpstr>
      <vt:lpstr>Presentazione standard di PowerPoint</vt:lpstr>
      <vt:lpstr>Presentazione standard di PowerPoint</vt:lpstr>
      <vt:lpstr>Varianti in tema di pratiche sessuali</vt:lpstr>
      <vt:lpstr>Presentazione standard di PowerPoint</vt:lpstr>
      <vt:lpstr>La componente misterica e la conoscenza di certi oggetti segreti </vt:lpstr>
      <vt:lpstr>Presentazione standard di PowerPoint</vt:lpstr>
      <vt:lpstr>Il linguaggio segreto </vt:lpstr>
      <vt:lpstr>Presentazione standard di PowerPoint</vt:lpstr>
      <vt:lpstr>Il nome nuovo </vt:lpstr>
      <vt:lpstr>La segnatura indelebile (mutilazione, tatuaggio etc) </vt:lpstr>
      <vt:lpstr>Circoncisione e cliteridectomia</vt:lpstr>
      <vt:lpstr>Brelich, A., 2008, Le iniziazioni, Editori Riuniti, Roma</vt:lpstr>
      <vt:lpstr>Tra spinta all’autonomia e alla apppartenenza</vt:lpstr>
      <vt:lpstr>La prova di resistenza </vt:lpstr>
      <vt:lpstr>Prove di … sopravvivenza</vt:lpstr>
      <vt:lpstr>Esporsi a situazioni di rischio in  adolescenza</vt:lpstr>
      <vt:lpstr>Il combattimento rituale </vt:lpstr>
      <vt:lpstr>Esercizi parabellici e sport</vt:lpstr>
      <vt:lpstr>L’obbedienza alla guida ed agli anziani </vt:lpstr>
      <vt:lpstr>Alle radici di nonnismo e bullismo</vt:lpstr>
      <vt:lpstr>Presentazione standard di PowerPoint</vt:lpstr>
      <vt:lpstr>La trasmissione dei saperi </vt:lpstr>
      <vt:lpstr>Il sistema educativo nelle società evolute</vt:lpstr>
      <vt:lpstr>Le competenze genitoriali  nella funzione educativa</vt:lpstr>
      <vt:lpstr>Il margine e la condizione di marginalità sociale</vt:lpstr>
      <vt:lpstr>Lo spazio liminare o della marginalità</vt:lpstr>
      <vt:lpstr>Sacralità dello spazio intermedio e «sospeso»</vt:lpstr>
      <vt:lpstr>Isolamento dalle due società di appartenenza</vt:lpstr>
      <vt:lpstr>Tappe successive del rito di passaggio</vt:lpstr>
      <vt:lpstr>Un esempio di passaggi intermedi</vt:lpstr>
      <vt:lpstr>Morte e rinascita </vt:lpstr>
      <vt:lpstr>Una morte non solo simbolica, a volte …</vt:lpstr>
      <vt:lpstr> Il viaggio magico </vt:lpstr>
      <vt:lpstr>Culture tradizionali e cultura arcaica dell'Occidente: la Grecia antica </vt:lpstr>
      <vt:lpstr>Tra Sparta ed Atene</vt:lpstr>
      <vt:lpstr>  Riti cruenti nell’antica Sparta </vt:lpstr>
      <vt:lpstr>Giovinette in Attica </vt:lpstr>
      <vt:lpstr>J.P. Vernant, Figure, idoli, maschere, (tr. it. 2001)</vt:lpstr>
      <vt:lpstr>Il sacrificio delle primizie </vt:lpstr>
      <vt:lpstr>Riti crudeli e addolcimento culturale </vt:lpstr>
      <vt:lpstr>Una dea per i riti di passaggio </vt:lpstr>
      <vt:lpstr>Tra Sparta ed Atene </vt:lpstr>
      <vt:lpstr>La repubblica di Platone</vt:lpstr>
      <vt:lpstr>I «compiuti»</vt:lpstr>
      <vt:lpstr>La cosiddetta questione giovanile </vt:lpstr>
      <vt:lpstr>Tomasi L. (2000) Giovani a rischio nella seconda modernità in Il rischio di essere giovani. Quali politiche giovanili nella società globalizzata Franco Angeli Edizioni</vt:lpstr>
      <vt:lpstr>Presentazione standard di PowerPoint</vt:lpstr>
      <vt:lpstr>Presentazione standard di PowerPoint</vt:lpstr>
      <vt:lpstr>Presentazione standard di PowerPoint</vt:lpstr>
      <vt:lpstr>Berzano L., Marginalità e violenza giovanile in aree metropolitane, in L. Tomasi (a cura di), Il rischio di essere giovani. Quali politiche giovanili nella società globalizzata, FrancoAngeli, Milano, 2000</vt:lpstr>
      <vt:lpstr>In tema di politiche giovanili</vt:lpstr>
      <vt:lpstr>Gallini, R., 2000 Devianza e politiche sociali a favore dei giovani, in Tomasi L. Il rischio di essere giovani</vt:lpstr>
      <vt:lpstr>Società e classi sociali </vt:lpstr>
      <vt:lpstr>Coesione interna ai gruppi e identità globale</vt:lpstr>
      <vt:lpstr>Sacralizzazione e desacralizzazione del life cicle </vt:lpstr>
      <vt:lpstr>Presentazione standard di PowerPoint</vt:lpstr>
      <vt:lpstr>La componente biologica e quella culturale</vt:lpstr>
      <vt:lpstr>Rispecchiamenti cosmici </vt:lpstr>
      <vt:lpstr>Il rapporto tra elemento materiale e simbolico</vt:lpstr>
      <vt:lpstr>Pubertà fisiologica e pubertà sociale</vt:lpstr>
      <vt:lpstr>Un’adolescenza infinita </vt:lpstr>
      <vt:lpstr>Il denaro come fattore primario di differenziazione sociale nelle società industriali </vt:lpstr>
      <vt:lpstr>In tema di ritualità  partecipativa</vt:lpstr>
      <vt:lpstr>La società tra continuità e cambiamento  </vt:lpstr>
      <vt:lpstr>Alcune considerazioni conclusive</vt:lpstr>
      <vt:lpstr>Presentazione standard di PowerPoint</vt:lpstr>
      <vt:lpstr>Presentazione standard di PowerPoint</vt:lpstr>
      <vt:lpstr>Presentazione standard di PowerPoint</vt:lpstr>
      <vt:lpstr>comportamenti legittimati come: </vt:lpstr>
      <vt:lpstr>Un’ipotesi forse azzardata</vt:lpstr>
      <vt:lpstr> Quali riti e quali miti per il terzo millennio?</vt:lpstr>
      <vt:lpstr>la sacralità dei rdp nasce da: </vt:lpstr>
      <vt:lpstr>comportamenti  non legittimati o "devianti" (generalmente) come: </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Utenti</dc:creator>
  <cp:lastModifiedBy>Utenti</cp:lastModifiedBy>
  <cp:revision>25</cp:revision>
  <dcterms:created xsi:type="dcterms:W3CDTF">2016-11-11T10:52:39Z</dcterms:created>
  <dcterms:modified xsi:type="dcterms:W3CDTF">2016-11-19T07:54:45Z</dcterms:modified>
</cp:coreProperties>
</file>